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4704" r:id="rId3"/>
    <p:sldId id="4737" r:id="rId4"/>
    <p:sldId id="4738" r:id="rId5"/>
    <p:sldId id="4739" r:id="rId6"/>
    <p:sldId id="4741" r:id="rId7"/>
    <p:sldId id="4740" r:id="rId8"/>
    <p:sldId id="4743" r:id="rId9"/>
    <p:sldId id="4742" r:id="rId10"/>
    <p:sldId id="4744" r:id="rId11"/>
    <p:sldId id="4745" r:id="rId12"/>
    <p:sldId id="4747" r:id="rId13"/>
    <p:sldId id="4753" r:id="rId14"/>
    <p:sldId id="4749" r:id="rId15"/>
    <p:sldId id="4748" r:id="rId16"/>
    <p:sldId id="4750" r:id="rId17"/>
    <p:sldId id="4752" r:id="rId18"/>
    <p:sldId id="4751" r:id="rId19"/>
    <p:sldId id="4754" r:id="rId20"/>
    <p:sldId id="4755" r:id="rId21"/>
    <p:sldId id="4758" r:id="rId22"/>
    <p:sldId id="4759" r:id="rId23"/>
    <p:sldId id="4756" r:id="rId24"/>
    <p:sldId id="4757" r:id="rId25"/>
    <p:sldId id="4760" r:id="rId26"/>
    <p:sldId id="4762" r:id="rId27"/>
    <p:sldId id="4761" r:id="rId28"/>
    <p:sldId id="4764" r:id="rId29"/>
    <p:sldId id="4763" r:id="rId30"/>
    <p:sldId id="4765" r:id="rId31"/>
    <p:sldId id="4766" r:id="rId32"/>
    <p:sldId id="4767" r:id="rId33"/>
    <p:sldId id="4746"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94660"/>
  </p:normalViewPr>
  <p:slideViewPr>
    <p:cSldViewPr snapToGrid="0">
      <p:cViewPr varScale="1">
        <p:scale>
          <a:sx n="83" d="100"/>
          <a:sy n="83" d="100"/>
        </p:scale>
        <p:origin x="45" y="5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64C2B1-122B-2627-8B60-73896419A6E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2BC714B-6A00-D0F4-9804-AD68BEB5DA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D30029E-B600-2BE4-E0BC-02BC2294A14D}"/>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5" name="Footer Placeholder 4">
            <a:extLst>
              <a:ext uri="{FF2B5EF4-FFF2-40B4-BE49-F238E27FC236}">
                <a16:creationId xmlns:a16="http://schemas.microsoft.com/office/drawing/2014/main" id="{6AC3AB97-BF64-81C9-5448-96D81374EF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D76397-C1BD-0106-C6AD-9830B6ED0EFA}"/>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12284559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35BBDD-2B88-38BB-A59C-2B96CB67D7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D99DECE-9866-FD7F-73E0-C75818F37B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54CF24-5D33-F1E7-6451-C4817F958E8C}"/>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5" name="Footer Placeholder 4">
            <a:extLst>
              <a:ext uri="{FF2B5EF4-FFF2-40B4-BE49-F238E27FC236}">
                <a16:creationId xmlns:a16="http://schemas.microsoft.com/office/drawing/2014/main" id="{30DCD0DA-9CDB-72FB-3CC6-E05DD19C8E1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56EFFC-09AF-72FA-11CB-234294A924A1}"/>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4391201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D0E2FE-2318-B90A-E5F8-D98E40FD63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0CCCC65-40B1-A566-2F1D-67FADCB95CE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988FB0-6F87-32B1-969D-BA14C7FE5D50}"/>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5" name="Footer Placeholder 4">
            <a:extLst>
              <a:ext uri="{FF2B5EF4-FFF2-40B4-BE49-F238E27FC236}">
                <a16:creationId xmlns:a16="http://schemas.microsoft.com/office/drawing/2014/main" id="{88A7AD40-EC4E-C795-E767-8440EEB945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EEEF0B-D87C-9350-A784-D2FB06F07608}"/>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2544097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52DFC-CBDF-3458-ED4E-2AC0239D170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0DEBE58-E722-C65B-3B02-9D862416C8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F12DAC-FA78-805F-E144-EE599AA5F582}"/>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5" name="Footer Placeholder 4">
            <a:extLst>
              <a:ext uri="{FF2B5EF4-FFF2-40B4-BE49-F238E27FC236}">
                <a16:creationId xmlns:a16="http://schemas.microsoft.com/office/drawing/2014/main" id="{1727FE3E-08EC-8794-8967-25715FEABC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D9CC6D-0198-2530-06B6-D3D487C3408B}"/>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101469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9D50C-E370-215A-4432-7CB8E55D994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AF866-6052-C0C5-6BB1-9D2CF26387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6E53F1D-2A22-2206-ED9D-F76A735D3798}"/>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5" name="Footer Placeholder 4">
            <a:extLst>
              <a:ext uri="{FF2B5EF4-FFF2-40B4-BE49-F238E27FC236}">
                <a16:creationId xmlns:a16="http://schemas.microsoft.com/office/drawing/2014/main" id="{F8574198-91C5-537C-2D69-8AA5FBC9632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B95949-683F-B80D-6120-202DABBDD9B7}"/>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784170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03CBE9-21F5-4E5C-BCBC-D099CF6A6ED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ED36D5-CAA8-B961-F91A-2C5D3B32F0D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81AE53E-1273-EAD6-D4CF-DF94A639F4B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E8EE3E-1894-98B0-2EBF-20DB9504604A}"/>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6" name="Footer Placeholder 5">
            <a:extLst>
              <a:ext uri="{FF2B5EF4-FFF2-40B4-BE49-F238E27FC236}">
                <a16:creationId xmlns:a16="http://schemas.microsoft.com/office/drawing/2014/main" id="{2B075F6C-6E28-A250-B598-28BEE0EDB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B63FFAF-5B0C-B85D-A08D-7357C6BFD766}"/>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42092198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8FEE1B-0F24-30B6-E424-8B591DB070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B2390C9-8BF6-9DC1-21BB-DCA305ABC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30C51EF-5E6D-2C85-DED1-759661F2D2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06DCA45-ACA9-0982-19A3-8418EDEE367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A91F61-1539-C52B-D84A-C1EA466EC80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8D19A90-7838-9BCA-5D6A-BA6D07C08940}"/>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8" name="Footer Placeholder 7">
            <a:extLst>
              <a:ext uri="{FF2B5EF4-FFF2-40B4-BE49-F238E27FC236}">
                <a16:creationId xmlns:a16="http://schemas.microsoft.com/office/drawing/2014/main" id="{DD66B4FE-30E8-AE00-37FB-33E2881B7D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991EAD6-3718-75B7-3B67-145C76212D07}"/>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2013198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C79E1-582F-B0C5-E742-A46BA251998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036B3CB-B07A-51DB-2366-4C9F0D56A239}"/>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4" name="Footer Placeholder 3">
            <a:extLst>
              <a:ext uri="{FF2B5EF4-FFF2-40B4-BE49-F238E27FC236}">
                <a16:creationId xmlns:a16="http://schemas.microsoft.com/office/drawing/2014/main" id="{5A199A19-F332-C357-0EEC-2ECB0B85858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086D55-4917-6A2E-934A-7677D891D160}"/>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28241161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BC0275B-6A08-DFF5-8D40-39814026ED4D}"/>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3" name="Footer Placeholder 2">
            <a:extLst>
              <a:ext uri="{FF2B5EF4-FFF2-40B4-BE49-F238E27FC236}">
                <a16:creationId xmlns:a16="http://schemas.microsoft.com/office/drawing/2014/main" id="{468FF555-B0F2-A607-6B0F-C2652DBAC9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088A95C-2F67-E5B6-2187-C7E4031EFBDB}"/>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3266750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6BD1B-5709-0CA1-5B06-678A8919A9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E1F69A-B3A8-6A02-E34C-C792A924B6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6FAD46F-75E5-4740-79E0-41946D3621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ABF4568-63AE-B7DE-1831-9E8BB2676FAD}"/>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6" name="Footer Placeholder 5">
            <a:extLst>
              <a:ext uri="{FF2B5EF4-FFF2-40B4-BE49-F238E27FC236}">
                <a16:creationId xmlns:a16="http://schemas.microsoft.com/office/drawing/2014/main" id="{DAD31C67-03F1-2A0E-5ED3-D0EC973FE08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9D15FF-C21E-8320-DDA6-B6A10B43ECC9}"/>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1703893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16941-AD24-6C8E-12FF-FF72B7B0A62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9A9E712-6B51-B33E-E5DD-31D85F774CF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A037DA-3A3E-422B-B95B-B3C8D17045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D2748CE-9C46-BA9B-129A-39F0B4022E2D}"/>
              </a:ext>
            </a:extLst>
          </p:cNvPr>
          <p:cNvSpPr>
            <a:spLocks noGrp="1"/>
          </p:cNvSpPr>
          <p:nvPr>
            <p:ph type="dt" sz="half" idx="10"/>
          </p:nvPr>
        </p:nvSpPr>
        <p:spPr/>
        <p:txBody>
          <a:bodyPr/>
          <a:lstStyle/>
          <a:p>
            <a:fld id="{EEB1620E-A086-4E8C-BBB2-7160ACB639CE}" type="datetimeFigureOut">
              <a:rPr lang="en-US" smtClean="0"/>
              <a:t>5/5/2025</a:t>
            </a:fld>
            <a:endParaRPr lang="en-US"/>
          </a:p>
        </p:txBody>
      </p:sp>
      <p:sp>
        <p:nvSpPr>
          <p:cNvPr id="6" name="Footer Placeholder 5">
            <a:extLst>
              <a:ext uri="{FF2B5EF4-FFF2-40B4-BE49-F238E27FC236}">
                <a16:creationId xmlns:a16="http://schemas.microsoft.com/office/drawing/2014/main" id="{55510AE0-AB3D-5A06-A283-A5A0D489AE2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7894CBF-8A78-3E9A-CEF4-C9820A3106F4}"/>
              </a:ext>
            </a:extLst>
          </p:cNvPr>
          <p:cNvSpPr>
            <a:spLocks noGrp="1"/>
          </p:cNvSpPr>
          <p:nvPr>
            <p:ph type="sldNum" sz="quarter" idx="12"/>
          </p:nvPr>
        </p:nvSpPr>
        <p:spPr/>
        <p:txBody>
          <a:bodyPr/>
          <a:lstStyle/>
          <a:p>
            <a:fld id="{1FA0BEF1-2C89-4997-8389-A2F77927A363}" type="slidenum">
              <a:rPr lang="en-US" smtClean="0"/>
              <a:t>‹#›</a:t>
            </a:fld>
            <a:endParaRPr lang="en-US"/>
          </a:p>
        </p:txBody>
      </p:sp>
    </p:spTree>
    <p:extLst>
      <p:ext uri="{BB962C8B-B14F-4D97-AF65-F5344CB8AC3E}">
        <p14:creationId xmlns:p14="http://schemas.microsoft.com/office/powerpoint/2010/main" val="32170909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89AF0BC-9B57-596C-9463-D5ACE1B829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CFE7DE0-DFCB-7EC3-D85F-EE5C716B8F6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39DFB6-A2B7-88D0-9181-B73D570D6E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B1620E-A086-4E8C-BBB2-7160ACB639CE}" type="datetimeFigureOut">
              <a:rPr lang="en-US" smtClean="0"/>
              <a:t>5/5/2025</a:t>
            </a:fld>
            <a:endParaRPr lang="en-US"/>
          </a:p>
        </p:txBody>
      </p:sp>
      <p:sp>
        <p:nvSpPr>
          <p:cNvPr id="5" name="Footer Placeholder 4">
            <a:extLst>
              <a:ext uri="{FF2B5EF4-FFF2-40B4-BE49-F238E27FC236}">
                <a16:creationId xmlns:a16="http://schemas.microsoft.com/office/drawing/2014/main" id="{6DC9973F-965B-69F7-976D-972AF474455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6924C2-5F9C-CC52-E269-965F5F14534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A0BEF1-2C89-4997-8389-A2F77927A363}" type="slidenum">
              <a:rPr lang="en-US" smtClean="0"/>
              <a:t>‹#›</a:t>
            </a:fld>
            <a:endParaRPr lang="en-US"/>
          </a:p>
        </p:txBody>
      </p:sp>
    </p:spTree>
    <p:extLst>
      <p:ext uri="{BB962C8B-B14F-4D97-AF65-F5344CB8AC3E}">
        <p14:creationId xmlns:p14="http://schemas.microsoft.com/office/powerpoint/2010/main" val="1232245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www.sanger.ac.uk/about/who-we-are/sanger-institute/genome-research-limited" TargetMode="External"/><Relationship Id="rId2" Type="http://schemas.openxmlformats.org/officeDocument/2006/relationships/hyperlink" Target="https://www.yourgenome.org/sites/default/files/illustrations/diagram/bioinformatics_single-end_pair-end_reads_yourgenome.png" TargetMode="Externa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4133EA-467F-4D8A-9E99-3789F47DD0BB}"/>
              </a:ext>
            </a:extLst>
          </p:cNvPr>
          <p:cNvSpPr>
            <a:spLocks noGrp="1"/>
          </p:cNvSpPr>
          <p:nvPr>
            <p:ph type="ctrTitle"/>
          </p:nvPr>
        </p:nvSpPr>
        <p:spPr>
          <a:xfrm>
            <a:off x="851140" y="1720012"/>
            <a:ext cx="10489719" cy="2387600"/>
          </a:xfrm>
        </p:spPr>
        <p:txBody>
          <a:bodyPr>
            <a:normAutofit fontScale="90000"/>
          </a:bodyPr>
          <a:lstStyle/>
          <a:p>
            <a:r>
              <a:rPr lang="en-GB" sz="5300" b="1" dirty="0">
                <a:solidFill>
                  <a:srgbClr val="7030A0"/>
                </a:solidFill>
              </a:rPr>
              <a:t>Structural Variants (SVs) and Copy Number Variants (CNVs) using short-read</a:t>
            </a:r>
            <a:br>
              <a:rPr lang="en-GB" b="1" dirty="0"/>
            </a:br>
            <a:br>
              <a:rPr lang="en-GB" b="1" dirty="0"/>
            </a:br>
            <a:r>
              <a:rPr lang="en-GB" sz="2700" b="1" dirty="0"/>
              <a:t>May 4 2025</a:t>
            </a:r>
            <a:br>
              <a:rPr lang="en-GB" b="1" dirty="0"/>
            </a:br>
            <a:r>
              <a:rPr lang="en-GB" sz="2700" b="1" dirty="0"/>
              <a:t>Slide adapted from </a:t>
            </a:r>
            <a:r>
              <a:rPr lang="en-GB" sz="2700" b="1" dirty="0" err="1"/>
              <a:t>Dr.</a:t>
            </a:r>
            <a:r>
              <a:rPr lang="en-GB" sz="2700" b="1" dirty="0"/>
              <a:t> Tobias Rausch - EMBL</a:t>
            </a:r>
            <a:endParaRPr lang="en-US" b="1" dirty="0"/>
          </a:p>
        </p:txBody>
      </p:sp>
      <p:sp>
        <p:nvSpPr>
          <p:cNvPr id="3" name="Subtitle 2">
            <a:extLst>
              <a:ext uri="{FF2B5EF4-FFF2-40B4-BE49-F238E27FC236}">
                <a16:creationId xmlns:a16="http://schemas.microsoft.com/office/drawing/2014/main" id="{AF981623-602A-871C-8BBB-74AB329343F4}"/>
              </a:ext>
            </a:extLst>
          </p:cNvPr>
          <p:cNvSpPr>
            <a:spLocks noGrp="1"/>
          </p:cNvSpPr>
          <p:nvPr>
            <p:ph type="subTitle" idx="1"/>
          </p:nvPr>
        </p:nvSpPr>
        <p:spPr>
          <a:xfrm>
            <a:off x="1524000" y="4842294"/>
            <a:ext cx="9144000" cy="1272396"/>
          </a:xfrm>
        </p:spPr>
        <p:txBody>
          <a:bodyPr>
            <a:normAutofit lnSpcReduction="10000"/>
          </a:bodyPr>
          <a:lstStyle/>
          <a:p>
            <a:r>
              <a:rPr lang="en-GB" dirty="0"/>
              <a:t>Phuc Loi Luu, PhD</a:t>
            </a:r>
          </a:p>
          <a:p>
            <a:r>
              <a:rPr lang="en-GB" dirty="0"/>
              <a:t>Email: Luu.p.loi@googlemail.com</a:t>
            </a:r>
          </a:p>
          <a:p>
            <a:r>
              <a:rPr lang="en-GB" dirty="0" err="1"/>
              <a:t>Zalo</a:t>
            </a:r>
            <a:r>
              <a:rPr lang="en-GB" dirty="0"/>
              <a:t>: 090102182</a:t>
            </a:r>
            <a:endParaRPr lang="en-US" dirty="0"/>
          </a:p>
        </p:txBody>
      </p:sp>
    </p:spTree>
    <p:extLst>
      <p:ext uri="{BB962C8B-B14F-4D97-AF65-F5344CB8AC3E}">
        <p14:creationId xmlns:p14="http://schemas.microsoft.com/office/powerpoint/2010/main" val="5046475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540588" y="405383"/>
            <a:ext cx="11237343" cy="698800"/>
          </a:xfrm>
        </p:spPr>
        <p:txBody>
          <a:bodyPr>
            <a:noAutofit/>
          </a:bodyPr>
          <a:lstStyle/>
          <a:p>
            <a:r>
              <a:rPr lang="en-GB" sz="3600" b="1" dirty="0">
                <a:solidFill>
                  <a:srgbClr val="7030A0"/>
                </a:solidFill>
              </a:rPr>
              <a:t>Paired-End Libraries</a:t>
            </a:r>
          </a:p>
        </p:txBody>
      </p:sp>
      <p:pic>
        <p:nvPicPr>
          <p:cNvPr id="4" name="Picture 3">
            <a:extLst>
              <a:ext uri="{FF2B5EF4-FFF2-40B4-BE49-F238E27FC236}">
                <a16:creationId xmlns:a16="http://schemas.microsoft.com/office/drawing/2014/main" id="{2AD68DE3-A14A-F0A0-C934-039E7D191F39}"/>
              </a:ext>
            </a:extLst>
          </p:cNvPr>
          <p:cNvPicPr>
            <a:picLocks noChangeAspect="1"/>
          </p:cNvPicPr>
          <p:nvPr/>
        </p:nvPicPr>
        <p:blipFill>
          <a:blip r:embed="rId2"/>
          <a:stretch>
            <a:fillRect/>
          </a:stretch>
        </p:blipFill>
        <p:spPr>
          <a:xfrm>
            <a:off x="1880166" y="1211724"/>
            <a:ext cx="8431668" cy="5528382"/>
          </a:xfrm>
          <a:prstGeom prst="rect">
            <a:avLst/>
          </a:prstGeom>
        </p:spPr>
      </p:pic>
    </p:spTree>
    <p:extLst>
      <p:ext uri="{BB962C8B-B14F-4D97-AF65-F5344CB8AC3E}">
        <p14:creationId xmlns:p14="http://schemas.microsoft.com/office/powerpoint/2010/main" val="1172914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SV Discovery Approaches</a:t>
            </a:r>
          </a:p>
        </p:txBody>
      </p:sp>
      <p:sp>
        <p:nvSpPr>
          <p:cNvPr id="9" name="TextBox 8">
            <a:extLst>
              <a:ext uri="{FF2B5EF4-FFF2-40B4-BE49-F238E27FC236}">
                <a16:creationId xmlns:a16="http://schemas.microsoft.com/office/drawing/2014/main" id="{C20986B5-7FFD-CC41-1551-9BA12F43B35C}"/>
              </a:ext>
            </a:extLst>
          </p:cNvPr>
          <p:cNvSpPr txBox="1"/>
          <p:nvPr/>
        </p:nvSpPr>
        <p:spPr>
          <a:xfrm>
            <a:off x="1817297" y="6444527"/>
            <a:ext cx="9897374" cy="307777"/>
          </a:xfrm>
          <a:prstGeom prst="rect">
            <a:avLst/>
          </a:prstGeom>
          <a:noFill/>
        </p:spPr>
        <p:txBody>
          <a:bodyPr wrap="square">
            <a:spAutoFit/>
          </a:bodyPr>
          <a:lstStyle/>
          <a:p>
            <a:pPr algn="r"/>
            <a:r>
              <a:rPr lang="en-GB" sz="1400" dirty="0"/>
              <a:t>Structural variation: the genome's hidden architecture. Baker M. Nat Methods. 2012 Jan 30;9(2):133-7</a:t>
            </a:r>
            <a:endParaRPr lang="en-US" sz="1400" dirty="0"/>
          </a:p>
        </p:txBody>
      </p:sp>
      <p:pic>
        <p:nvPicPr>
          <p:cNvPr id="5" name="Picture 4">
            <a:extLst>
              <a:ext uri="{FF2B5EF4-FFF2-40B4-BE49-F238E27FC236}">
                <a16:creationId xmlns:a16="http://schemas.microsoft.com/office/drawing/2014/main" id="{3B13DEBA-BA56-15A2-6624-241C9B38DCCF}"/>
              </a:ext>
            </a:extLst>
          </p:cNvPr>
          <p:cNvPicPr>
            <a:picLocks noChangeAspect="1"/>
          </p:cNvPicPr>
          <p:nvPr/>
        </p:nvPicPr>
        <p:blipFill>
          <a:blip r:embed="rId2"/>
          <a:stretch>
            <a:fillRect/>
          </a:stretch>
        </p:blipFill>
        <p:spPr>
          <a:xfrm>
            <a:off x="1483930" y="945019"/>
            <a:ext cx="8235166" cy="5257374"/>
          </a:xfrm>
          <a:prstGeom prst="rect">
            <a:avLst/>
          </a:prstGeom>
        </p:spPr>
      </p:pic>
    </p:spTree>
    <p:extLst>
      <p:ext uri="{BB962C8B-B14F-4D97-AF65-F5344CB8AC3E}">
        <p14:creationId xmlns:p14="http://schemas.microsoft.com/office/powerpoint/2010/main" val="10672652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Read Pairs for detection of SVs</a:t>
            </a:r>
          </a:p>
        </p:txBody>
      </p:sp>
      <p:sp>
        <p:nvSpPr>
          <p:cNvPr id="9" name="TextBox 8">
            <a:extLst>
              <a:ext uri="{FF2B5EF4-FFF2-40B4-BE49-F238E27FC236}">
                <a16:creationId xmlns:a16="http://schemas.microsoft.com/office/drawing/2014/main" id="{C20986B5-7FFD-CC41-1551-9BA12F43B35C}"/>
              </a:ext>
            </a:extLst>
          </p:cNvPr>
          <p:cNvSpPr txBox="1"/>
          <p:nvPr/>
        </p:nvSpPr>
        <p:spPr>
          <a:xfrm>
            <a:off x="1817297" y="6444527"/>
            <a:ext cx="9897374" cy="307777"/>
          </a:xfrm>
          <a:prstGeom prst="rect">
            <a:avLst/>
          </a:prstGeom>
          <a:noFill/>
        </p:spPr>
        <p:txBody>
          <a:bodyPr wrap="square">
            <a:spAutoFit/>
          </a:bodyPr>
          <a:lstStyle/>
          <a:p>
            <a:pPr algn="r"/>
            <a:r>
              <a:rPr lang="en-GB" sz="1400" dirty="0" err="1"/>
              <a:t>Pirooznia</a:t>
            </a:r>
            <a:r>
              <a:rPr lang="en-GB" sz="1400" dirty="0"/>
              <a:t> et al. (2015) Front. Genet</a:t>
            </a:r>
            <a:endParaRPr lang="en-US" sz="1400" dirty="0"/>
          </a:p>
        </p:txBody>
      </p:sp>
      <p:pic>
        <p:nvPicPr>
          <p:cNvPr id="3074" name="Picture 2" descr=" Read-Pair">
            <a:extLst>
              <a:ext uri="{FF2B5EF4-FFF2-40B4-BE49-F238E27FC236}">
                <a16:creationId xmlns:a16="http://schemas.microsoft.com/office/drawing/2014/main" id="{8D363B24-F40F-1E0B-2177-0528B430C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7909" y="1417585"/>
            <a:ext cx="8128476" cy="4287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7622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Read Pairs for detection of SVs</a:t>
            </a:r>
          </a:p>
        </p:txBody>
      </p:sp>
      <p:sp>
        <p:nvSpPr>
          <p:cNvPr id="9" name="TextBox 8">
            <a:extLst>
              <a:ext uri="{FF2B5EF4-FFF2-40B4-BE49-F238E27FC236}">
                <a16:creationId xmlns:a16="http://schemas.microsoft.com/office/drawing/2014/main" id="{C20986B5-7FFD-CC41-1551-9BA12F43B35C}"/>
              </a:ext>
            </a:extLst>
          </p:cNvPr>
          <p:cNvSpPr txBox="1"/>
          <p:nvPr/>
        </p:nvSpPr>
        <p:spPr>
          <a:xfrm>
            <a:off x="1817297" y="6444527"/>
            <a:ext cx="9897374" cy="307777"/>
          </a:xfrm>
          <a:prstGeom prst="rect">
            <a:avLst/>
          </a:prstGeom>
          <a:noFill/>
        </p:spPr>
        <p:txBody>
          <a:bodyPr wrap="square">
            <a:spAutoFit/>
          </a:bodyPr>
          <a:lstStyle/>
          <a:p>
            <a:pPr algn="r"/>
            <a:r>
              <a:rPr lang="en-GB" sz="1400" dirty="0"/>
              <a:t>https://www.nature.com/articles/s41596-019-0234-7</a:t>
            </a:r>
            <a:endParaRPr lang="en-US" sz="1400" dirty="0"/>
          </a:p>
        </p:txBody>
      </p:sp>
      <p:pic>
        <p:nvPicPr>
          <p:cNvPr id="4" name="Picture 3">
            <a:extLst>
              <a:ext uri="{FF2B5EF4-FFF2-40B4-BE49-F238E27FC236}">
                <a16:creationId xmlns:a16="http://schemas.microsoft.com/office/drawing/2014/main" id="{C9D14BC2-8EF7-5D0D-D116-D6931647F30C}"/>
              </a:ext>
            </a:extLst>
          </p:cNvPr>
          <p:cNvPicPr>
            <a:picLocks noChangeAspect="1"/>
          </p:cNvPicPr>
          <p:nvPr/>
        </p:nvPicPr>
        <p:blipFill>
          <a:blip r:embed="rId2"/>
          <a:stretch>
            <a:fillRect/>
          </a:stretch>
        </p:blipFill>
        <p:spPr>
          <a:xfrm>
            <a:off x="161025" y="1382176"/>
            <a:ext cx="11783683" cy="3823150"/>
          </a:xfrm>
          <a:prstGeom prst="rect">
            <a:avLst/>
          </a:prstGeom>
        </p:spPr>
      </p:pic>
    </p:spTree>
    <p:extLst>
      <p:ext uri="{BB962C8B-B14F-4D97-AF65-F5344CB8AC3E}">
        <p14:creationId xmlns:p14="http://schemas.microsoft.com/office/powerpoint/2010/main" val="778322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Read Split for detection of SVs</a:t>
            </a:r>
          </a:p>
        </p:txBody>
      </p:sp>
      <p:sp>
        <p:nvSpPr>
          <p:cNvPr id="9" name="TextBox 8">
            <a:extLst>
              <a:ext uri="{FF2B5EF4-FFF2-40B4-BE49-F238E27FC236}">
                <a16:creationId xmlns:a16="http://schemas.microsoft.com/office/drawing/2014/main" id="{C20986B5-7FFD-CC41-1551-9BA12F43B35C}"/>
              </a:ext>
            </a:extLst>
          </p:cNvPr>
          <p:cNvSpPr txBox="1"/>
          <p:nvPr/>
        </p:nvSpPr>
        <p:spPr>
          <a:xfrm>
            <a:off x="1817297" y="6444527"/>
            <a:ext cx="9897374" cy="307777"/>
          </a:xfrm>
          <a:prstGeom prst="rect">
            <a:avLst/>
          </a:prstGeom>
          <a:noFill/>
        </p:spPr>
        <p:txBody>
          <a:bodyPr wrap="square">
            <a:spAutoFit/>
          </a:bodyPr>
          <a:lstStyle/>
          <a:p>
            <a:pPr algn="r"/>
            <a:r>
              <a:rPr lang="en-GB" sz="1400" dirty="0" err="1"/>
              <a:t>Pirooznia</a:t>
            </a:r>
            <a:r>
              <a:rPr lang="en-GB" sz="1400" dirty="0"/>
              <a:t> et al. (2015) Front. Genet</a:t>
            </a:r>
            <a:endParaRPr lang="en-US" sz="1400" dirty="0"/>
          </a:p>
        </p:txBody>
      </p:sp>
      <p:pic>
        <p:nvPicPr>
          <p:cNvPr id="5" name="Picture 4">
            <a:extLst>
              <a:ext uri="{FF2B5EF4-FFF2-40B4-BE49-F238E27FC236}">
                <a16:creationId xmlns:a16="http://schemas.microsoft.com/office/drawing/2014/main" id="{9B8AAF7F-6EEF-ECC2-9628-1A4349F17CBE}"/>
              </a:ext>
            </a:extLst>
          </p:cNvPr>
          <p:cNvPicPr>
            <a:picLocks noChangeAspect="1"/>
          </p:cNvPicPr>
          <p:nvPr/>
        </p:nvPicPr>
        <p:blipFill>
          <a:blip r:embed="rId2"/>
          <a:stretch>
            <a:fillRect/>
          </a:stretch>
        </p:blipFill>
        <p:spPr>
          <a:xfrm>
            <a:off x="2317630" y="1143645"/>
            <a:ext cx="6945613" cy="4952653"/>
          </a:xfrm>
          <a:prstGeom prst="rect">
            <a:avLst/>
          </a:prstGeom>
        </p:spPr>
      </p:pic>
    </p:spTree>
    <p:extLst>
      <p:ext uri="{BB962C8B-B14F-4D97-AF65-F5344CB8AC3E}">
        <p14:creationId xmlns:p14="http://schemas.microsoft.com/office/powerpoint/2010/main" val="1019933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Read Depth for detection of SVs</a:t>
            </a:r>
          </a:p>
        </p:txBody>
      </p:sp>
      <p:sp>
        <p:nvSpPr>
          <p:cNvPr id="9" name="TextBox 8">
            <a:extLst>
              <a:ext uri="{FF2B5EF4-FFF2-40B4-BE49-F238E27FC236}">
                <a16:creationId xmlns:a16="http://schemas.microsoft.com/office/drawing/2014/main" id="{C20986B5-7FFD-CC41-1551-9BA12F43B35C}"/>
              </a:ext>
            </a:extLst>
          </p:cNvPr>
          <p:cNvSpPr txBox="1"/>
          <p:nvPr/>
        </p:nvSpPr>
        <p:spPr>
          <a:xfrm>
            <a:off x="1817297" y="6444527"/>
            <a:ext cx="9897374" cy="307777"/>
          </a:xfrm>
          <a:prstGeom prst="rect">
            <a:avLst/>
          </a:prstGeom>
          <a:noFill/>
        </p:spPr>
        <p:txBody>
          <a:bodyPr wrap="square">
            <a:spAutoFit/>
          </a:bodyPr>
          <a:lstStyle/>
          <a:p>
            <a:pPr algn="r"/>
            <a:r>
              <a:rPr lang="en-GB" sz="1400" dirty="0" err="1"/>
              <a:t>Pirooznia</a:t>
            </a:r>
            <a:r>
              <a:rPr lang="en-GB" sz="1400" dirty="0"/>
              <a:t> et al. (2015) Front. Genet</a:t>
            </a:r>
            <a:endParaRPr lang="en-US" sz="1400" dirty="0"/>
          </a:p>
        </p:txBody>
      </p:sp>
      <p:pic>
        <p:nvPicPr>
          <p:cNvPr id="4" name="Picture 3">
            <a:extLst>
              <a:ext uri="{FF2B5EF4-FFF2-40B4-BE49-F238E27FC236}">
                <a16:creationId xmlns:a16="http://schemas.microsoft.com/office/drawing/2014/main" id="{CC2FE897-FCF9-2C5E-8BFD-2416F8857F68}"/>
              </a:ext>
            </a:extLst>
          </p:cNvPr>
          <p:cNvPicPr>
            <a:picLocks noChangeAspect="1"/>
          </p:cNvPicPr>
          <p:nvPr/>
        </p:nvPicPr>
        <p:blipFill>
          <a:blip r:embed="rId2"/>
          <a:stretch>
            <a:fillRect/>
          </a:stretch>
        </p:blipFill>
        <p:spPr>
          <a:xfrm>
            <a:off x="2030083" y="1323390"/>
            <a:ext cx="7558987" cy="4495683"/>
          </a:xfrm>
          <a:prstGeom prst="rect">
            <a:avLst/>
          </a:prstGeom>
        </p:spPr>
      </p:pic>
    </p:spTree>
    <p:extLst>
      <p:ext uri="{BB962C8B-B14F-4D97-AF65-F5344CB8AC3E}">
        <p14:creationId xmlns:p14="http://schemas.microsoft.com/office/powerpoint/2010/main" val="3760806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err="1">
                <a:solidFill>
                  <a:srgbClr val="7030A0"/>
                </a:solidFill>
              </a:rPr>
              <a:t>Denovo</a:t>
            </a:r>
            <a:r>
              <a:rPr lang="en-GB" sz="3600" b="1" dirty="0">
                <a:solidFill>
                  <a:srgbClr val="7030A0"/>
                </a:solidFill>
              </a:rPr>
              <a:t> Assembly for detection of SVs</a:t>
            </a:r>
          </a:p>
        </p:txBody>
      </p:sp>
      <p:sp>
        <p:nvSpPr>
          <p:cNvPr id="9" name="TextBox 8">
            <a:extLst>
              <a:ext uri="{FF2B5EF4-FFF2-40B4-BE49-F238E27FC236}">
                <a16:creationId xmlns:a16="http://schemas.microsoft.com/office/drawing/2014/main" id="{C20986B5-7FFD-CC41-1551-9BA12F43B35C}"/>
              </a:ext>
            </a:extLst>
          </p:cNvPr>
          <p:cNvSpPr txBox="1"/>
          <p:nvPr/>
        </p:nvSpPr>
        <p:spPr>
          <a:xfrm>
            <a:off x="1817297" y="6444527"/>
            <a:ext cx="9897374" cy="307777"/>
          </a:xfrm>
          <a:prstGeom prst="rect">
            <a:avLst/>
          </a:prstGeom>
          <a:noFill/>
        </p:spPr>
        <p:txBody>
          <a:bodyPr wrap="square">
            <a:spAutoFit/>
          </a:bodyPr>
          <a:lstStyle/>
          <a:p>
            <a:pPr algn="r"/>
            <a:r>
              <a:rPr lang="en-GB" sz="1400" dirty="0" err="1"/>
              <a:t>Pirooznia</a:t>
            </a:r>
            <a:r>
              <a:rPr lang="en-GB" sz="1400" dirty="0"/>
              <a:t> et al. (2015) Front. Genet</a:t>
            </a:r>
            <a:endParaRPr lang="en-US" sz="1400" dirty="0"/>
          </a:p>
        </p:txBody>
      </p:sp>
      <p:pic>
        <p:nvPicPr>
          <p:cNvPr id="5" name="Picture 4">
            <a:extLst>
              <a:ext uri="{FF2B5EF4-FFF2-40B4-BE49-F238E27FC236}">
                <a16:creationId xmlns:a16="http://schemas.microsoft.com/office/drawing/2014/main" id="{1B996400-8194-9661-BACE-B5578EED11F6}"/>
              </a:ext>
            </a:extLst>
          </p:cNvPr>
          <p:cNvPicPr>
            <a:picLocks noChangeAspect="1"/>
          </p:cNvPicPr>
          <p:nvPr/>
        </p:nvPicPr>
        <p:blipFill>
          <a:blip r:embed="rId2"/>
          <a:stretch>
            <a:fillRect/>
          </a:stretch>
        </p:blipFill>
        <p:spPr>
          <a:xfrm>
            <a:off x="2501660" y="1109763"/>
            <a:ext cx="6637847" cy="5253785"/>
          </a:xfrm>
          <a:prstGeom prst="rect">
            <a:avLst/>
          </a:prstGeom>
        </p:spPr>
      </p:pic>
    </p:spTree>
    <p:extLst>
      <p:ext uri="{BB962C8B-B14F-4D97-AF65-F5344CB8AC3E}">
        <p14:creationId xmlns:p14="http://schemas.microsoft.com/office/powerpoint/2010/main" val="35013954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a:extLst>
              <a:ext uri="{FF2B5EF4-FFF2-40B4-BE49-F238E27FC236}">
                <a16:creationId xmlns:a16="http://schemas.microsoft.com/office/drawing/2014/main" id="{D72A00F4-132E-617A-1ABA-C69F5206F59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283" b="4235"/>
          <a:stretch/>
        </p:blipFill>
        <p:spPr bwMode="auto">
          <a:xfrm>
            <a:off x="678547" y="212783"/>
            <a:ext cx="9937750" cy="620526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20986B5-7FFD-CC41-1551-9BA12F43B35C}"/>
              </a:ext>
            </a:extLst>
          </p:cNvPr>
          <p:cNvSpPr txBox="1"/>
          <p:nvPr/>
        </p:nvSpPr>
        <p:spPr>
          <a:xfrm>
            <a:off x="1817297" y="6519290"/>
            <a:ext cx="9897374" cy="307777"/>
          </a:xfrm>
          <a:prstGeom prst="rect">
            <a:avLst/>
          </a:prstGeom>
          <a:noFill/>
        </p:spPr>
        <p:txBody>
          <a:bodyPr wrap="square">
            <a:spAutoFit/>
          </a:bodyPr>
          <a:lstStyle/>
          <a:p>
            <a:pPr algn="r"/>
            <a:r>
              <a:rPr lang="en-GB" sz="1400" dirty="0"/>
              <a:t>https://gatk.broadinstitute.org/hc/en-us/articles/9022476791323-Structural-Variants</a:t>
            </a:r>
            <a:endParaRPr lang="en-US" sz="1400" dirty="0"/>
          </a:p>
        </p:txBody>
      </p:sp>
    </p:spTree>
    <p:extLst>
      <p:ext uri="{BB962C8B-B14F-4D97-AF65-F5344CB8AC3E}">
        <p14:creationId xmlns:p14="http://schemas.microsoft.com/office/powerpoint/2010/main" val="3065231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298302"/>
            <a:ext cx="11237343" cy="698800"/>
          </a:xfrm>
        </p:spPr>
        <p:txBody>
          <a:bodyPr>
            <a:noAutofit/>
          </a:bodyPr>
          <a:lstStyle/>
          <a:p>
            <a:r>
              <a:rPr lang="en-GB" sz="3200" b="1" dirty="0">
                <a:solidFill>
                  <a:srgbClr val="7030A0"/>
                </a:solidFill>
              </a:rPr>
              <a:t>Methods for detection of SVs: CNV size vs Breakpoint Accuracy</a:t>
            </a:r>
          </a:p>
        </p:txBody>
      </p:sp>
      <p:sp>
        <p:nvSpPr>
          <p:cNvPr id="9" name="TextBox 8">
            <a:extLst>
              <a:ext uri="{FF2B5EF4-FFF2-40B4-BE49-F238E27FC236}">
                <a16:creationId xmlns:a16="http://schemas.microsoft.com/office/drawing/2014/main" id="{C20986B5-7FFD-CC41-1551-9BA12F43B35C}"/>
              </a:ext>
            </a:extLst>
          </p:cNvPr>
          <p:cNvSpPr txBox="1"/>
          <p:nvPr/>
        </p:nvSpPr>
        <p:spPr>
          <a:xfrm>
            <a:off x="1817297" y="6444527"/>
            <a:ext cx="9897374" cy="307777"/>
          </a:xfrm>
          <a:prstGeom prst="rect">
            <a:avLst/>
          </a:prstGeom>
          <a:noFill/>
        </p:spPr>
        <p:txBody>
          <a:bodyPr wrap="square">
            <a:spAutoFit/>
          </a:bodyPr>
          <a:lstStyle/>
          <a:p>
            <a:pPr algn="r"/>
            <a:r>
              <a:rPr lang="en-GB" sz="1400" dirty="0"/>
              <a:t>Hehir-Kwa et al. (2015) Expert Rev Mol </a:t>
            </a:r>
            <a:r>
              <a:rPr lang="en-GB" sz="1400" dirty="0" err="1"/>
              <a:t>Diagn</a:t>
            </a:r>
            <a:endParaRPr lang="en-US" sz="1400" dirty="0"/>
          </a:p>
        </p:txBody>
      </p:sp>
      <p:pic>
        <p:nvPicPr>
          <p:cNvPr id="7170" name="Picture 2" descr="read-depth method">
            <a:extLst>
              <a:ext uri="{FF2B5EF4-FFF2-40B4-BE49-F238E27FC236}">
                <a16:creationId xmlns:a16="http://schemas.microsoft.com/office/drawing/2014/main" id="{A34F4CAC-FE79-9A4F-FD91-AC88E6AAD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8020" y="1819814"/>
            <a:ext cx="10066346" cy="3678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8179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CD029-DEFA-FE59-A6B2-C3ADC64B48BE}"/>
              </a:ext>
            </a:extLst>
          </p:cNvPr>
          <p:cNvSpPr>
            <a:spLocks noGrp="1"/>
          </p:cNvSpPr>
          <p:nvPr>
            <p:ph idx="1"/>
          </p:nvPr>
        </p:nvSpPr>
        <p:spPr>
          <a:xfrm>
            <a:off x="1339970" y="2145101"/>
            <a:ext cx="10013830" cy="4031861"/>
          </a:xfrm>
        </p:spPr>
        <p:txBody>
          <a:bodyPr>
            <a:normAutofit/>
          </a:bodyPr>
          <a:lstStyle/>
          <a:p>
            <a:pPr>
              <a:buFont typeface="Wingdings" panose="05000000000000000000" pitchFamily="2" charset="2"/>
              <a:buChar char="Ø"/>
            </a:pPr>
            <a:r>
              <a:rPr lang="en-US" sz="4800" dirty="0">
                <a:solidFill>
                  <a:srgbClr val="7030A0"/>
                </a:solidFill>
              </a:rPr>
              <a:t> Copy Number Variants (CNVs)</a:t>
            </a:r>
          </a:p>
        </p:txBody>
      </p:sp>
    </p:spTree>
    <p:extLst>
      <p:ext uri="{BB962C8B-B14F-4D97-AF65-F5344CB8AC3E}">
        <p14:creationId xmlns:p14="http://schemas.microsoft.com/office/powerpoint/2010/main" val="14053057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1044F-6B55-F9C9-BF68-51966B313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12B67-02CB-411A-4F65-6F84ABED5EE3}"/>
              </a:ext>
            </a:extLst>
          </p:cNvPr>
          <p:cNvSpPr txBox="1">
            <a:spLocks/>
          </p:cNvSpPr>
          <p:nvPr/>
        </p:nvSpPr>
        <p:spPr>
          <a:xfrm>
            <a:off x="838200" y="376467"/>
            <a:ext cx="10515600" cy="663574"/>
          </a:xfrm>
          <a:prstGeom prst="rect">
            <a:avLst/>
          </a:prstGeom>
        </p:spPr>
        <p:txBody>
          <a:bodyPr vert="horz" lIns="91440" tIns="45720" rIns="91440" bIns="45720" rtlCol="0" anchor="b">
            <a:normAutofit fontScale="8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7030A0"/>
                </a:solidFill>
                <a:latin typeface="Calibri Light" panose="020F0302020204030204" pitchFamily="34" charset="0"/>
                <a:cs typeface="Calibri Light" panose="020F0302020204030204" pitchFamily="34" charset="0"/>
              </a:rPr>
              <a:t>Type of variants</a:t>
            </a:r>
          </a:p>
        </p:txBody>
      </p:sp>
      <p:pic>
        <p:nvPicPr>
          <p:cNvPr id="5122" name="Picture 2" descr="Some types of variants found in human genomes Variation involving one or a few nucleotides are shown above the chromosome icon, and structural variants below; in each case the variants are depicted in relation to the reference sequence. For depiction of structural variants A, B, C and D represent large segments of DNA; Y and Z represent segments of DNA from a different chromosome. Note that differentiation between CNVs and deletions/insertions depends upon the size of the relevant DNA segment (see text for further details). Abbreviation: CNV, copy number variant. Chromosome ideogram from NCBI Genome Decoration Page.">
            <a:extLst>
              <a:ext uri="{FF2B5EF4-FFF2-40B4-BE49-F238E27FC236}">
                <a16:creationId xmlns:a16="http://schemas.microsoft.com/office/drawing/2014/main" id="{0880785E-CE24-EEB0-DF3A-A07E23CF2A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5652" y="1436788"/>
            <a:ext cx="9052098" cy="470709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F70519F-5F51-E62F-E810-F6CBF6041504}"/>
              </a:ext>
            </a:extLst>
          </p:cNvPr>
          <p:cNvSpPr txBox="1"/>
          <p:nvPr/>
        </p:nvSpPr>
        <p:spPr>
          <a:xfrm>
            <a:off x="9230055" y="6223051"/>
            <a:ext cx="2815390" cy="307777"/>
          </a:xfrm>
          <a:prstGeom prst="rect">
            <a:avLst/>
          </a:prstGeom>
          <a:noFill/>
        </p:spPr>
        <p:txBody>
          <a:bodyPr wrap="square">
            <a:spAutoFit/>
          </a:bodyPr>
          <a:lstStyle/>
          <a:p>
            <a:r>
              <a:rPr lang="en-US" sz="1400" dirty="0">
                <a:latin typeface="Calibri Light" panose="020F0302020204030204" pitchFamily="34" charset="0"/>
              </a:rPr>
              <a:t> 10.1042/EBC20170053</a:t>
            </a:r>
          </a:p>
        </p:txBody>
      </p:sp>
    </p:spTree>
    <p:extLst>
      <p:ext uri="{BB962C8B-B14F-4D97-AF65-F5344CB8AC3E}">
        <p14:creationId xmlns:p14="http://schemas.microsoft.com/office/powerpoint/2010/main" val="7797588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Human karyotype: Normal vs Cancer</a:t>
            </a:r>
          </a:p>
        </p:txBody>
      </p:sp>
      <p:pic>
        <p:nvPicPr>
          <p:cNvPr id="4" name="Picture 3">
            <a:extLst>
              <a:ext uri="{FF2B5EF4-FFF2-40B4-BE49-F238E27FC236}">
                <a16:creationId xmlns:a16="http://schemas.microsoft.com/office/drawing/2014/main" id="{4EC64262-E99D-2C6E-48E6-523BC7B97092}"/>
              </a:ext>
            </a:extLst>
          </p:cNvPr>
          <p:cNvPicPr>
            <a:picLocks noChangeAspect="1"/>
          </p:cNvPicPr>
          <p:nvPr/>
        </p:nvPicPr>
        <p:blipFill>
          <a:blip r:embed="rId2"/>
          <a:stretch>
            <a:fillRect/>
          </a:stretch>
        </p:blipFill>
        <p:spPr>
          <a:xfrm>
            <a:off x="201283" y="1305463"/>
            <a:ext cx="11661738" cy="3509502"/>
          </a:xfrm>
          <a:prstGeom prst="rect">
            <a:avLst/>
          </a:prstGeom>
        </p:spPr>
      </p:pic>
    </p:spTree>
    <p:extLst>
      <p:ext uri="{BB962C8B-B14F-4D97-AF65-F5344CB8AC3E}">
        <p14:creationId xmlns:p14="http://schemas.microsoft.com/office/powerpoint/2010/main" val="21883126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CNV detection: Normal vs Cancer</a:t>
            </a:r>
          </a:p>
        </p:txBody>
      </p:sp>
      <p:pic>
        <p:nvPicPr>
          <p:cNvPr id="9218" name="Picture 2" descr="number of reads for a specific location sample vs reference set">
            <a:extLst>
              <a:ext uri="{FF2B5EF4-FFF2-40B4-BE49-F238E27FC236}">
                <a16:creationId xmlns:a16="http://schemas.microsoft.com/office/drawing/2014/main" id="{B19B57B5-670D-CB3B-336A-2DDB0C9C3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922" y="1452472"/>
            <a:ext cx="10445478" cy="441924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174C51-854A-8D12-8F0A-32D7AD921B5E}"/>
              </a:ext>
            </a:extLst>
          </p:cNvPr>
          <p:cNvSpPr txBox="1"/>
          <p:nvPr/>
        </p:nvSpPr>
        <p:spPr>
          <a:xfrm>
            <a:off x="3883324" y="6308209"/>
            <a:ext cx="8153400" cy="369332"/>
          </a:xfrm>
          <a:prstGeom prst="rect">
            <a:avLst/>
          </a:prstGeom>
          <a:noFill/>
        </p:spPr>
        <p:txBody>
          <a:bodyPr wrap="square">
            <a:spAutoFit/>
          </a:bodyPr>
          <a:lstStyle/>
          <a:p>
            <a:r>
              <a:rPr lang="en-US" dirty="0"/>
              <a:t>https://bionano.com/blogs/next-generation-sequencing-cnv-detection-analysis/</a:t>
            </a:r>
          </a:p>
        </p:txBody>
      </p:sp>
    </p:spTree>
    <p:extLst>
      <p:ext uri="{BB962C8B-B14F-4D97-AF65-F5344CB8AC3E}">
        <p14:creationId xmlns:p14="http://schemas.microsoft.com/office/powerpoint/2010/main" val="5385885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CNV detection: Normal vs Cancer</a:t>
            </a:r>
          </a:p>
        </p:txBody>
      </p:sp>
      <p:sp>
        <p:nvSpPr>
          <p:cNvPr id="5" name="TextBox 4">
            <a:extLst>
              <a:ext uri="{FF2B5EF4-FFF2-40B4-BE49-F238E27FC236}">
                <a16:creationId xmlns:a16="http://schemas.microsoft.com/office/drawing/2014/main" id="{8F174C51-854A-8D12-8F0A-32D7AD921B5E}"/>
              </a:ext>
            </a:extLst>
          </p:cNvPr>
          <p:cNvSpPr txBox="1"/>
          <p:nvPr/>
        </p:nvSpPr>
        <p:spPr>
          <a:xfrm>
            <a:off x="3883324" y="6308209"/>
            <a:ext cx="8153400" cy="369332"/>
          </a:xfrm>
          <a:prstGeom prst="rect">
            <a:avLst/>
          </a:prstGeom>
          <a:noFill/>
        </p:spPr>
        <p:txBody>
          <a:bodyPr wrap="square">
            <a:spAutoFit/>
          </a:bodyPr>
          <a:lstStyle/>
          <a:p>
            <a:r>
              <a:rPr lang="en-US" dirty="0"/>
              <a:t>https://bionano.com/blogs/next-generation-sequencing-cnv-detection-analysis/</a:t>
            </a:r>
          </a:p>
        </p:txBody>
      </p:sp>
      <p:pic>
        <p:nvPicPr>
          <p:cNvPr id="10242" name="Picture 2" descr="alternative example of the resulting analysis for CNVs on chromosome 1">
            <a:extLst>
              <a:ext uri="{FF2B5EF4-FFF2-40B4-BE49-F238E27FC236}">
                <a16:creationId xmlns:a16="http://schemas.microsoft.com/office/drawing/2014/main" id="{428EF8A6-5447-DC09-725D-1A10F1E46C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716" y="1012749"/>
            <a:ext cx="8010792" cy="4968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6458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CNV detection technologies</a:t>
            </a:r>
          </a:p>
        </p:txBody>
      </p:sp>
      <p:pic>
        <p:nvPicPr>
          <p:cNvPr id="5" name="Picture 4">
            <a:extLst>
              <a:ext uri="{FF2B5EF4-FFF2-40B4-BE49-F238E27FC236}">
                <a16:creationId xmlns:a16="http://schemas.microsoft.com/office/drawing/2014/main" id="{F28891D6-8C83-BCAB-631C-199F2A6830B5}"/>
              </a:ext>
            </a:extLst>
          </p:cNvPr>
          <p:cNvPicPr>
            <a:picLocks noChangeAspect="1"/>
          </p:cNvPicPr>
          <p:nvPr/>
        </p:nvPicPr>
        <p:blipFill>
          <a:blip r:embed="rId2"/>
          <a:stretch>
            <a:fillRect/>
          </a:stretch>
        </p:blipFill>
        <p:spPr>
          <a:xfrm>
            <a:off x="287546" y="1399353"/>
            <a:ext cx="11427125" cy="4424456"/>
          </a:xfrm>
          <a:prstGeom prst="rect">
            <a:avLst/>
          </a:prstGeom>
        </p:spPr>
      </p:pic>
    </p:spTree>
    <p:extLst>
      <p:ext uri="{BB962C8B-B14F-4D97-AF65-F5344CB8AC3E}">
        <p14:creationId xmlns:p14="http://schemas.microsoft.com/office/powerpoint/2010/main" val="25203745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err="1">
                <a:solidFill>
                  <a:srgbClr val="7030A0"/>
                </a:solidFill>
              </a:rPr>
              <a:t>Tumor</a:t>
            </a:r>
            <a:r>
              <a:rPr lang="en-GB" sz="3600" b="1" dirty="0">
                <a:solidFill>
                  <a:srgbClr val="7030A0"/>
                </a:solidFill>
              </a:rPr>
              <a:t> / Normal Read-Depth Ratio</a:t>
            </a:r>
          </a:p>
        </p:txBody>
      </p:sp>
      <p:pic>
        <p:nvPicPr>
          <p:cNvPr id="4" name="Picture 3">
            <a:extLst>
              <a:ext uri="{FF2B5EF4-FFF2-40B4-BE49-F238E27FC236}">
                <a16:creationId xmlns:a16="http://schemas.microsoft.com/office/drawing/2014/main" id="{49C6AB06-F916-643E-0724-F02C943497AD}"/>
              </a:ext>
            </a:extLst>
          </p:cNvPr>
          <p:cNvPicPr>
            <a:picLocks noChangeAspect="1"/>
          </p:cNvPicPr>
          <p:nvPr/>
        </p:nvPicPr>
        <p:blipFill>
          <a:blip r:embed="rId2"/>
          <a:stretch>
            <a:fillRect/>
          </a:stretch>
        </p:blipFill>
        <p:spPr>
          <a:xfrm>
            <a:off x="718867" y="978779"/>
            <a:ext cx="10547368" cy="5830337"/>
          </a:xfrm>
          <a:prstGeom prst="rect">
            <a:avLst/>
          </a:prstGeom>
        </p:spPr>
      </p:pic>
    </p:spTree>
    <p:extLst>
      <p:ext uri="{BB962C8B-B14F-4D97-AF65-F5344CB8AC3E}">
        <p14:creationId xmlns:p14="http://schemas.microsoft.com/office/powerpoint/2010/main" val="37861269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439252"/>
            <a:ext cx="11237343" cy="698800"/>
          </a:xfrm>
        </p:spPr>
        <p:txBody>
          <a:bodyPr>
            <a:noAutofit/>
          </a:bodyPr>
          <a:lstStyle/>
          <a:p>
            <a:r>
              <a:rPr lang="en-GB" sz="3600" b="1" dirty="0">
                <a:solidFill>
                  <a:srgbClr val="7030A0"/>
                </a:solidFill>
              </a:rPr>
              <a:t>Copy Number Variants (CNVs)</a:t>
            </a:r>
          </a:p>
        </p:txBody>
      </p:sp>
      <p:sp>
        <p:nvSpPr>
          <p:cNvPr id="5" name="TextBox 4">
            <a:extLst>
              <a:ext uri="{FF2B5EF4-FFF2-40B4-BE49-F238E27FC236}">
                <a16:creationId xmlns:a16="http://schemas.microsoft.com/office/drawing/2014/main" id="{526E525F-89E7-FD24-C755-248704ACC41B}"/>
              </a:ext>
            </a:extLst>
          </p:cNvPr>
          <p:cNvSpPr txBox="1"/>
          <p:nvPr/>
        </p:nvSpPr>
        <p:spPr>
          <a:xfrm>
            <a:off x="477328" y="1627590"/>
            <a:ext cx="8068575" cy="2677656"/>
          </a:xfrm>
          <a:prstGeom prst="rect">
            <a:avLst/>
          </a:prstGeom>
          <a:noFill/>
        </p:spPr>
        <p:txBody>
          <a:bodyPr wrap="square">
            <a:spAutoFit/>
          </a:bodyPr>
          <a:lstStyle/>
          <a:p>
            <a:pPr algn="just"/>
            <a:r>
              <a:rPr lang="en-US" sz="2400" dirty="0"/>
              <a:t>• Can vary the gene dosage of a tumor suppressor or oncogene </a:t>
            </a:r>
          </a:p>
          <a:p>
            <a:pPr algn="just"/>
            <a:r>
              <a:rPr lang="en-US" sz="2400" dirty="0"/>
              <a:t>• Aneuploidy or non-reciprocal translocations are one form of CNV </a:t>
            </a:r>
          </a:p>
          <a:p>
            <a:pPr algn="just"/>
            <a:r>
              <a:rPr lang="en-US" sz="2400" dirty="0"/>
              <a:t>• Rare pathogenic germline CNVs can affect known cancer predisposition genes </a:t>
            </a:r>
          </a:p>
          <a:p>
            <a:pPr algn="just"/>
            <a:r>
              <a:rPr lang="en-US" sz="2400" dirty="0"/>
              <a:t>• Recurrent deletions or duplications indicate a selective advantage</a:t>
            </a:r>
          </a:p>
        </p:txBody>
      </p:sp>
      <p:pic>
        <p:nvPicPr>
          <p:cNvPr id="7" name="Picture 6">
            <a:extLst>
              <a:ext uri="{FF2B5EF4-FFF2-40B4-BE49-F238E27FC236}">
                <a16:creationId xmlns:a16="http://schemas.microsoft.com/office/drawing/2014/main" id="{70D2403E-5CFE-607F-50BD-B6CB3CB903E1}"/>
              </a:ext>
            </a:extLst>
          </p:cNvPr>
          <p:cNvPicPr>
            <a:picLocks noChangeAspect="1"/>
          </p:cNvPicPr>
          <p:nvPr/>
        </p:nvPicPr>
        <p:blipFill>
          <a:blip r:embed="rId2"/>
          <a:stretch>
            <a:fillRect/>
          </a:stretch>
        </p:blipFill>
        <p:spPr>
          <a:xfrm>
            <a:off x="8964786" y="1322790"/>
            <a:ext cx="2128783" cy="2694603"/>
          </a:xfrm>
          <a:prstGeom prst="rect">
            <a:avLst/>
          </a:prstGeom>
        </p:spPr>
      </p:pic>
    </p:spTree>
    <p:extLst>
      <p:ext uri="{BB962C8B-B14F-4D97-AF65-F5344CB8AC3E}">
        <p14:creationId xmlns:p14="http://schemas.microsoft.com/office/powerpoint/2010/main" val="3682973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718868" y="237969"/>
            <a:ext cx="10978550" cy="698800"/>
          </a:xfrm>
        </p:spPr>
        <p:txBody>
          <a:bodyPr>
            <a:noAutofit/>
          </a:bodyPr>
          <a:lstStyle/>
          <a:p>
            <a:r>
              <a:rPr lang="en-GB" sz="3600" b="1" dirty="0">
                <a:solidFill>
                  <a:srgbClr val="7030A0"/>
                </a:solidFill>
              </a:rPr>
              <a:t>Copy Number Variants (CNVs)</a:t>
            </a:r>
          </a:p>
        </p:txBody>
      </p:sp>
      <p:pic>
        <p:nvPicPr>
          <p:cNvPr id="4" name="Picture 3">
            <a:extLst>
              <a:ext uri="{FF2B5EF4-FFF2-40B4-BE49-F238E27FC236}">
                <a16:creationId xmlns:a16="http://schemas.microsoft.com/office/drawing/2014/main" id="{104077B2-F7AD-2511-BB21-BE3632DC090C}"/>
              </a:ext>
            </a:extLst>
          </p:cNvPr>
          <p:cNvPicPr>
            <a:picLocks noChangeAspect="1"/>
          </p:cNvPicPr>
          <p:nvPr/>
        </p:nvPicPr>
        <p:blipFill>
          <a:blip r:embed="rId2"/>
          <a:stretch>
            <a:fillRect/>
          </a:stretch>
        </p:blipFill>
        <p:spPr>
          <a:xfrm>
            <a:off x="1756274" y="1237505"/>
            <a:ext cx="8089342" cy="5470972"/>
          </a:xfrm>
          <a:prstGeom prst="rect">
            <a:avLst/>
          </a:prstGeom>
        </p:spPr>
      </p:pic>
    </p:spTree>
    <p:extLst>
      <p:ext uri="{BB962C8B-B14F-4D97-AF65-F5344CB8AC3E}">
        <p14:creationId xmlns:p14="http://schemas.microsoft.com/office/powerpoint/2010/main" val="33412223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Copy Number Variants (CNVs)</a:t>
            </a:r>
          </a:p>
        </p:txBody>
      </p:sp>
      <p:pic>
        <p:nvPicPr>
          <p:cNvPr id="4" name="Picture 3">
            <a:extLst>
              <a:ext uri="{FF2B5EF4-FFF2-40B4-BE49-F238E27FC236}">
                <a16:creationId xmlns:a16="http://schemas.microsoft.com/office/drawing/2014/main" id="{F054ADF2-CCBE-77F2-1D22-0F0922C58451}"/>
              </a:ext>
            </a:extLst>
          </p:cNvPr>
          <p:cNvPicPr>
            <a:picLocks noChangeAspect="1"/>
          </p:cNvPicPr>
          <p:nvPr/>
        </p:nvPicPr>
        <p:blipFill>
          <a:blip r:embed="rId2"/>
          <a:stretch>
            <a:fillRect/>
          </a:stretch>
        </p:blipFill>
        <p:spPr>
          <a:xfrm>
            <a:off x="103518" y="930335"/>
            <a:ext cx="12025223" cy="5289223"/>
          </a:xfrm>
          <a:prstGeom prst="rect">
            <a:avLst/>
          </a:prstGeom>
        </p:spPr>
      </p:pic>
    </p:spTree>
    <p:extLst>
      <p:ext uri="{BB962C8B-B14F-4D97-AF65-F5344CB8AC3E}">
        <p14:creationId xmlns:p14="http://schemas.microsoft.com/office/powerpoint/2010/main" val="3884419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CD029-DEFA-FE59-A6B2-C3ADC64B48BE}"/>
              </a:ext>
            </a:extLst>
          </p:cNvPr>
          <p:cNvSpPr>
            <a:spLocks noGrp="1"/>
          </p:cNvSpPr>
          <p:nvPr>
            <p:ph idx="1"/>
          </p:nvPr>
        </p:nvSpPr>
        <p:spPr>
          <a:xfrm>
            <a:off x="1339970" y="2145101"/>
            <a:ext cx="10013830" cy="4031861"/>
          </a:xfrm>
        </p:spPr>
        <p:txBody>
          <a:bodyPr>
            <a:normAutofit/>
          </a:bodyPr>
          <a:lstStyle/>
          <a:p>
            <a:pPr>
              <a:buFont typeface="Wingdings" panose="05000000000000000000" pitchFamily="2" charset="2"/>
              <a:buChar char="Ø"/>
            </a:pPr>
            <a:r>
              <a:rPr lang="en-US" sz="4800" dirty="0">
                <a:solidFill>
                  <a:srgbClr val="7030A0"/>
                </a:solidFill>
              </a:rPr>
              <a:t> Somatic Structural Variants</a:t>
            </a:r>
          </a:p>
        </p:txBody>
      </p:sp>
    </p:spTree>
    <p:extLst>
      <p:ext uri="{BB962C8B-B14F-4D97-AF65-F5344CB8AC3E}">
        <p14:creationId xmlns:p14="http://schemas.microsoft.com/office/powerpoint/2010/main" val="23122497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A5DCAA8-019D-D7FF-D86F-B3AE770CE8A3}"/>
              </a:ext>
            </a:extLst>
          </p:cNvPr>
          <p:cNvPicPr>
            <a:picLocks noChangeAspect="1"/>
          </p:cNvPicPr>
          <p:nvPr/>
        </p:nvPicPr>
        <p:blipFill>
          <a:blip r:embed="rId2"/>
          <a:stretch>
            <a:fillRect/>
          </a:stretch>
        </p:blipFill>
        <p:spPr>
          <a:xfrm>
            <a:off x="140589" y="74762"/>
            <a:ext cx="11910822" cy="6719977"/>
          </a:xfrm>
          <a:prstGeom prst="rect">
            <a:avLst/>
          </a:prstGeom>
        </p:spPr>
      </p:pic>
    </p:spTree>
    <p:extLst>
      <p:ext uri="{BB962C8B-B14F-4D97-AF65-F5344CB8AC3E}">
        <p14:creationId xmlns:p14="http://schemas.microsoft.com/office/powerpoint/2010/main" val="33886971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1044F-6B55-F9C9-BF68-51966B313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12B67-02CB-411A-4F65-6F84ABED5EE3}"/>
              </a:ext>
            </a:extLst>
          </p:cNvPr>
          <p:cNvSpPr txBox="1">
            <a:spLocks/>
          </p:cNvSpPr>
          <p:nvPr/>
        </p:nvSpPr>
        <p:spPr>
          <a:xfrm>
            <a:off x="838200" y="372800"/>
            <a:ext cx="10515600" cy="6635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600" b="1" dirty="0">
                <a:solidFill>
                  <a:srgbClr val="7030A0"/>
                </a:solidFill>
                <a:latin typeface="Calibri Light" panose="020F0302020204030204" pitchFamily="34" charset="0"/>
                <a:cs typeface="Calibri Light" panose="020F0302020204030204" pitchFamily="34" charset="0"/>
              </a:rPr>
              <a:t>SNP and SNV</a:t>
            </a:r>
          </a:p>
        </p:txBody>
      </p:sp>
      <p:pic>
        <p:nvPicPr>
          <p:cNvPr id="10" name="Picture 9">
            <a:extLst>
              <a:ext uri="{FF2B5EF4-FFF2-40B4-BE49-F238E27FC236}">
                <a16:creationId xmlns:a16="http://schemas.microsoft.com/office/drawing/2014/main" id="{8C54DA75-FAD7-1E7D-1AEA-B6A77D5CE953}"/>
              </a:ext>
            </a:extLst>
          </p:cNvPr>
          <p:cNvPicPr>
            <a:picLocks noChangeAspect="1"/>
          </p:cNvPicPr>
          <p:nvPr/>
        </p:nvPicPr>
        <p:blipFill rotWithShape="1">
          <a:blip r:embed="rId2"/>
          <a:srcRect l="12758" t="17728" r="1263" b="6786"/>
          <a:stretch/>
        </p:blipFill>
        <p:spPr>
          <a:xfrm>
            <a:off x="1233793" y="1424186"/>
            <a:ext cx="9446428" cy="4649581"/>
          </a:xfrm>
          <a:prstGeom prst="rect">
            <a:avLst/>
          </a:prstGeom>
        </p:spPr>
      </p:pic>
      <p:cxnSp>
        <p:nvCxnSpPr>
          <p:cNvPr id="4" name="Straight Arrow Connector 3">
            <a:extLst>
              <a:ext uri="{FF2B5EF4-FFF2-40B4-BE49-F238E27FC236}">
                <a16:creationId xmlns:a16="http://schemas.microsoft.com/office/drawing/2014/main" id="{D045CBAF-3899-8076-77DE-D06AF9B4B374}"/>
              </a:ext>
            </a:extLst>
          </p:cNvPr>
          <p:cNvCxnSpPr/>
          <p:nvPr/>
        </p:nvCxnSpPr>
        <p:spPr>
          <a:xfrm>
            <a:off x="6676845" y="5618671"/>
            <a:ext cx="0" cy="672860"/>
          </a:xfrm>
          <a:prstGeom prst="straightConnector1">
            <a:avLst/>
          </a:prstGeom>
          <a:ln w="571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EA9A1969-C9A5-8336-0E46-637186A0BD36}"/>
              </a:ext>
            </a:extLst>
          </p:cNvPr>
          <p:cNvCxnSpPr/>
          <p:nvPr/>
        </p:nvCxnSpPr>
        <p:spPr>
          <a:xfrm>
            <a:off x="8117456" y="5618671"/>
            <a:ext cx="0" cy="672860"/>
          </a:xfrm>
          <a:prstGeom prst="straightConnector1">
            <a:avLst/>
          </a:prstGeom>
          <a:ln w="571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62EBB0E-803F-3F56-0B4B-116DCFD73A79}"/>
              </a:ext>
            </a:extLst>
          </p:cNvPr>
          <p:cNvCxnSpPr/>
          <p:nvPr/>
        </p:nvCxnSpPr>
        <p:spPr>
          <a:xfrm>
            <a:off x="8764438" y="5618671"/>
            <a:ext cx="0" cy="672860"/>
          </a:xfrm>
          <a:prstGeom prst="straightConnector1">
            <a:avLst/>
          </a:prstGeom>
          <a:ln w="571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A8FBC996-516B-4BBD-E03A-A204DDA65319}"/>
              </a:ext>
            </a:extLst>
          </p:cNvPr>
          <p:cNvCxnSpPr/>
          <p:nvPr/>
        </p:nvCxnSpPr>
        <p:spPr>
          <a:xfrm>
            <a:off x="7599871" y="6073767"/>
            <a:ext cx="0" cy="672860"/>
          </a:xfrm>
          <a:prstGeom prst="straightConnector1">
            <a:avLst/>
          </a:prstGeom>
          <a:ln w="571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C50ECD70-A8B0-12E7-9185-56D4ED611D7E}"/>
              </a:ext>
            </a:extLst>
          </p:cNvPr>
          <p:cNvSpPr txBox="1"/>
          <p:nvPr/>
        </p:nvSpPr>
        <p:spPr>
          <a:xfrm>
            <a:off x="6535946" y="6266485"/>
            <a:ext cx="385314" cy="369332"/>
          </a:xfrm>
          <a:prstGeom prst="rect">
            <a:avLst/>
          </a:prstGeom>
          <a:noFill/>
        </p:spPr>
        <p:txBody>
          <a:bodyPr wrap="square" rtlCol="0">
            <a:spAutoFit/>
          </a:bodyPr>
          <a:lstStyle/>
          <a:p>
            <a:r>
              <a:rPr lang="en-GB" b="1" dirty="0"/>
              <a:t>1</a:t>
            </a:r>
            <a:endParaRPr lang="en-US" b="1" dirty="0"/>
          </a:p>
        </p:txBody>
      </p:sp>
      <p:sp>
        <p:nvSpPr>
          <p:cNvPr id="9" name="TextBox 8">
            <a:extLst>
              <a:ext uri="{FF2B5EF4-FFF2-40B4-BE49-F238E27FC236}">
                <a16:creationId xmlns:a16="http://schemas.microsoft.com/office/drawing/2014/main" id="{41530D90-F68B-1C58-B7EA-1F9BD0A5E8AE}"/>
              </a:ext>
            </a:extLst>
          </p:cNvPr>
          <p:cNvSpPr txBox="1"/>
          <p:nvPr/>
        </p:nvSpPr>
        <p:spPr>
          <a:xfrm>
            <a:off x="7274942" y="6471593"/>
            <a:ext cx="385314" cy="369332"/>
          </a:xfrm>
          <a:prstGeom prst="rect">
            <a:avLst/>
          </a:prstGeom>
          <a:noFill/>
        </p:spPr>
        <p:txBody>
          <a:bodyPr wrap="square" rtlCol="0">
            <a:spAutoFit/>
          </a:bodyPr>
          <a:lstStyle/>
          <a:p>
            <a:r>
              <a:rPr lang="en-GB" b="1" dirty="0"/>
              <a:t>2</a:t>
            </a:r>
            <a:endParaRPr lang="en-US" b="1" dirty="0"/>
          </a:p>
        </p:txBody>
      </p:sp>
      <p:sp>
        <p:nvSpPr>
          <p:cNvPr id="11" name="TextBox 10">
            <a:extLst>
              <a:ext uri="{FF2B5EF4-FFF2-40B4-BE49-F238E27FC236}">
                <a16:creationId xmlns:a16="http://schemas.microsoft.com/office/drawing/2014/main" id="{BCBC47B8-72E1-BC1D-848F-B298229B59BD}"/>
              </a:ext>
            </a:extLst>
          </p:cNvPr>
          <p:cNvSpPr txBox="1"/>
          <p:nvPr/>
        </p:nvSpPr>
        <p:spPr>
          <a:xfrm>
            <a:off x="7942054" y="6242407"/>
            <a:ext cx="385314" cy="369332"/>
          </a:xfrm>
          <a:prstGeom prst="rect">
            <a:avLst/>
          </a:prstGeom>
          <a:noFill/>
        </p:spPr>
        <p:txBody>
          <a:bodyPr wrap="square" rtlCol="0">
            <a:spAutoFit/>
          </a:bodyPr>
          <a:lstStyle/>
          <a:p>
            <a:r>
              <a:rPr lang="en-GB" b="1" dirty="0"/>
              <a:t>3</a:t>
            </a:r>
            <a:endParaRPr lang="en-US" b="1" dirty="0"/>
          </a:p>
        </p:txBody>
      </p:sp>
      <p:sp>
        <p:nvSpPr>
          <p:cNvPr id="12" name="TextBox 11">
            <a:extLst>
              <a:ext uri="{FF2B5EF4-FFF2-40B4-BE49-F238E27FC236}">
                <a16:creationId xmlns:a16="http://schemas.microsoft.com/office/drawing/2014/main" id="{95138641-BFA2-003A-B18B-BE7915C5A6D3}"/>
              </a:ext>
            </a:extLst>
          </p:cNvPr>
          <p:cNvSpPr txBox="1"/>
          <p:nvPr/>
        </p:nvSpPr>
        <p:spPr>
          <a:xfrm>
            <a:off x="8609166" y="6242407"/>
            <a:ext cx="385314" cy="369332"/>
          </a:xfrm>
          <a:prstGeom prst="rect">
            <a:avLst/>
          </a:prstGeom>
          <a:noFill/>
        </p:spPr>
        <p:txBody>
          <a:bodyPr wrap="square" rtlCol="0">
            <a:spAutoFit/>
          </a:bodyPr>
          <a:lstStyle/>
          <a:p>
            <a:r>
              <a:rPr lang="en-GB" b="1" dirty="0"/>
              <a:t>4</a:t>
            </a:r>
            <a:endParaRPr lang="en-US" b="1" dirty="0"/>
          </a:p>
        </p:txBody>
      </p:sp>
    </p:spTree>
    <p:extLst>
      <p:ext uri="{BB962C8B-B14F-4D97-AF65-F5344CB8AC3E}">
        <p14:creationId xmlns:p14="http://schemas.microsoft.com/office/powerpoint/2010/main" val="20394090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a:solidFill>
                  <a:srgbClr val="7030A0"/>
                </a:solidFill>
              </a:rPr>
              <a:t>Somatic DNA alterations</a:t>
            </a:r>
          </a:p>
        </p:txBody>
      </p:sp>
      <p:pic>
        <p:nvPicPr>
          <p:cNvPr id="4" name="Picture 3">
            <a:extLst>
              <a:ext uri="{FF2B5EF4-FFF2-40B4-BE49-F238E27FC236}">
                <a16:creationId xmlns:a16="http://schemas.microsoft.com/office/drawing/2014/main" id="{527A4A18-389C-653E-01B8-F8646E1726A7}"/>
              </a:ext>
            </a:extLst>
          </p:cNvPr>
          <p:cNvPicPr>
            <a:picLocks noChangeAspect="1"/>
          </p:cNvPicPr>
          <p:nvPr/>
        </p:nvPicPr>
        <p:blipFill>
          <a:blip r:embed="rId2"/>
          <a:stretch>
            <a:fillRect/>
          </a:stretch>
        </p:blipFill>
        <p:spPr>
          <a:xfrm>
            <a:off x="1196196" y="994279"/>
            <a:ext cx="10009824" cy="5623894"/>
          </a:xfrm>
          <a:prstGeom prst="rect">
            <a:avLst/>
          </a:prstGeom>
        </p:spPr>
      </p:pic>
    </p:spTree>
    <p:extLst>
      <p:ext uri="{BB962C8B-B14F-4D97-AF65-F5344CB8AC3E}">
        <p14:creationId xmlns:p14="http://schemas.microsoft.com/office/powerpoint/2010/main" val="37361947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err="1">
                <a:solidFill>
                  <a:srgbClr val="7030A0"/>
                </a:solidFill>
              </a:rPr>
              <a:t>Chromothripsis</a:t>
            </a:r>
            <a:endParaRPr lang="en-GB" sz="3600" b="1" dirty="0">
              <a:solidFill>
                <a:srgbClr val="7030A0"/>
              </a:solidFill>
            </a:endParaRPr>
          </a:p>
        </p:txBody>
      </p:sp>
      <p:sp>
        <p:nvSpPr>
          <p:cNvPr id="9" name="TextBox 8">
            <a:extLst>
              <a:ext uri="{FF2B5EF4-FFF2-40B4-BE49-F238E27FC236}">
                <a16:creationId xmlns:a16="http://schemas.microsoft.com/office/drawing/2014/main" id="{C20986B5-7FFD-CC41-1551-9BA12F43B35C}"/>
              </a:ext>
            </a:extLst>
          </p:cNvPr>
          <p:cNvSpPr txBox="1"/>
          <p:nvPr/>
        </p:nvSpPr>
        <p:spPr>
          <a:xfrm>
            <a:off x="1817297" y="6444527"/>
            <a:ext cx="9897374" cy="307777"/>
          </a:xfrm>
          <a:prstGeom prst="rect">
            <a:avLst/>
          </a:prstGeom>
          <a:noFill/>
        </p:spPr>
        <p:txBody>
          <a:bodyPr wrap="square">
            <a:spAutoFit/>
          </a:bodyPr>
          <a:lstStyle/>
          <a:p>
            <a:pPr algn="r"/>
            <a:r>
              <a:rPr lang="fr-FR" sz="1400" dirty="0"/>
              <a:t>Stephens et al., </a:t>
            </a:r>
            <a:r>
              <a:rPr lang="fr-FR" sz="1400" dirty="0" err="1"/>
              <a:t>Cell</a:t>
            </a:r>
            <a:r>
              <a:rPr lang="fr-FR" sz="1400" dirty="0"/>
              <a:t>, 2011; Rausch et al., </a:t>
            </a:r>
            <a:r>
              <a:rPr lang="fr-FR" sz="1400" dirty="0" err="1"/>
              <a:t>Cell</a:t>
            </a:r>
            <a:r>
              <a:rPr lang="fr-FR" sz="1400" dirty="0"/>
              <a:t>, 2012 </a:t>
            </a:r>
            <a:endParaRPr lang="en-US" sz="1400" dirty="0"/>
          </a:p>
        </p:txBody>
      </p:sp>
      <p:pic>
        <p:nvPicPr>
          <p:cNvPr id="4" name="Picture 3">
            <a:extLst>
              <a:ext uri="{FF2B5EF4-FFF2-40B4-BE49-F238E27FC236}">
                <a16:creationId xmlns:a16="http://schemas.microsoft.com/office/drawing/2014/main" id="{8308EC71-997F-66F8-FBC4-93A53762E5BF}"/>
              </a:ext>
            </a:extLst>
          </p:cNvPr>
          <p:cNvPicPr>
            <a:picLocks noChangeAspect="1"/>
          </p:cNvPicPr>
          <p:nvPr/>
        </p:nvPicPr>
        <p:blipFill>
          <a:blip r:embed="rId2"/>
          <a:stretch>
            <a:fillRect/>
          </a:stretch>
        </p:blipFill>
        <p:spPr>
          <a:xfrm>
            <a:off x="0" y="1085370"/>
            <a:ext cx="12192000" cy="4687260"/>
          </a:xfrm>
          <a:prstGeom prst="rect">
            <a:avLst/>
          </a:prstGeom>
        </p:spPr>
      </p:pic>
    </p:spTree>
    <p:extLst>
      <p:ext uri="{BB962C8B-B14F-4D97-AF65-F5344CB8AC3E}">
        <p14:creationId xmlns:p14="http://schemas.microsoft.com/office/powerpoint/2010/main" val="29975291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477328" y="180459"/>
            <a:ext cx="11237343" cy="698800"/>
          </a:xfrm>
        </p:spPr>
        <p:txBody>
          <a:bodyPr>
            <a:noAutofit/>
          </a:bodyPr>
          <a:lstStyle/>
          <a:p>
            <a:r>
              <a:rPr lang="en-GB" sz="3600" b="1" dirty="0" err="1">
                <a:solidFill>
                  <a:srgbClr val="7030A0"/>
                </a:solidFill>
              </a:rPr>
              <a:t>Pacbio</a:t>
            </a:r>
            <a:r>
              <a:rPr lang="en-GB" sz="3600" b="1" dirty="0">
                <a:solidFill>
                  <a:srgbClr val="7030A0"/>
                </a:solidFill>
              </a:rPr>
              <a:t> vs ONT</a:t>
            </a:r>
          </a:p>
        </p:txBody>
      </p:sp>
      <p:sp>
        <p:nvSpPr>
          <p:cNvPr id="9" name="TextBox 8">
            <a:extLst>
              <a:ext uri="{FF2B5EF4-FFF2-40B4-BE49-F238E27FC236}">
                <a16:creationId xmlns:a16="http://schemas.microsoft.com/office/drawing/2014/main" id="{C20986B5-7FFD-CC41-1551-9BA12F43B35C}"/>
              </a:ext>
            </a:extLst>
          </p:cNvPr>
          <p:cNvSpPr txBox="1"/>
          <p:nvPr/>
        </p:nvSpPr>
        <p:spPr>
          <a:xfrm>
            <a:off x="1817297" y="6444527"/>
            <a:ext cx="9897374" cy="307777"/>
          </a:xfrm>
          <a:prstGeom prst="rect">
            <a:avLst/>
          </a:prstGeom>
          <a:noFill/>
        </p:spPr>
        <p:txBody>
          <a:bodyPr wrap="square">
            <a:spAutoFit/>
          </a:bodyPr>
          <a:lstStyle/>
          <a:p>
            <a:pPr algn="r"/>
            <a:r>
              <a:rPr lang="fr-FR" sz="1400" dirty="0"/>
              <a:t>https://www.sciencedirect.com/science/article/pii/S0010482523003086</a:t>
            </a:r>
            <a:endParaRPr lang="en-US" sz="1400" dirty="0"/>
          </a:p>
        </p:txBody>
      </p:sp>
      <p:pic>
        <p:nvPicPr>
          <p:cNvPr id="11266" name="Picture 2">
            <a:extLst>
              <a:ext uri="{FF2B5EF4-FFF2-40B4-BE49-F238E27FC236}">
                <a16:creationId xmlns:a16="http://schemas.microsoft.com/office/drawing/2014/main" id="{B971EBF9-359A-54D8-B32D-C20F5157B7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3095" y="879259"/>
            <a:ext cx="7166694" cy="5326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148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ED305-2F99-0D9E-9DC1-90DFC5301CF8}"/>
              </a:ext>
            </a:extLst>
          </p:cNvPr>
          <p:cNvSpPr>
            <a:spLocks noGrp="1"/>
          </p:cNvSpPr>
          <p:nvPr>
            <p:ph type="title"/>
          </p:nvPr>
        </p:nvSpPr>
        <p:spPr/>
        <p:txBody>
          <a:bodyPr>
            <a:normAutofit/>
          </a:bodyPr>
          <a:lstStyle/>
          <a:p>
            <a:pPr algn="ctr"/>
            <a:r>
              <a:rPr lang="en-GB" sz="8800" b="1" dirty="0">
                <a:solidFill>
                  <a:srgbClr val="7030A0"/>
                </a:solidFill>
              </a:rPr>
              <a:t>Thank you!</a:t>
            </a:r>
            <a:endParaRPr lang="en-US" sz="8800" b="1" dirty="0">
              <a:solidFill>
                <a:srgbClr val="7030A0"/>
              </a:solidFill>
            </a:endParaRPr>
          </a:p>
        </p:txBody>
      </p:sp>
      <p:sp>
        <p:nvSpPr>
          <p:cNvPr id="3" name="Content Placeholder 2">
            <a:extLst>
              <a:ext uri="{FF2B5EF4-FFF2-40B4-BE49-F238E27FC236}">
                <a16:creationId xmlns:a16="http://schemas.microsoft.com/office/drawing/2014/main" id="{62C3159C-48D8-4AC4-7857-D65D2D04735F}"/>
              </a:ext>
            </a:extLst>
          </p:cNvPr>
          <p:cNvSpPr>
            <a:spLocks noGrp="1"/>
          </p:cNvSpPr>
          <p:nvPr>
            <p:ph idx="1"/>
          </p:nvPr>
        </p:nvSpPr>
        <p:spPr>
          <a:xfrm>
            <a:off x="838200" y="2817961"/>
            <a:ext cx="10515600" cy="3359001"/>
          </a:xfrm>
        </p:spPr>
        <p:txBody>
          <a:bodyPr/>
          <a:lstStyle/>
          <a:p>
            <a:pPr marL="0" indent="0" algn="ctr">
              <a:buNone/>
            </a:pPr>
            <a:r>
              <a:rPr lang="fr-FR" dirty="0" err="1"/>
              <a:t>Phuc</a:t>
            </a:r>
            <a:r>
              <a:rPr lang="fr-FR" dirty="0"/>
              <a:t> Loi Luu, PhD</a:t>
            </a:r>
          </a:p>
          <a:p>
            <a:pPr marL="0" indent="0" algn="ctr">
              <a:buNone/>
            </a:pPr>
            <a:r>
              <a:rPr lang="fr-FR" dirty="0"/>
              <a:t>Email: Luu.p.loi@googlemail.com</a:t>
            </a:r>
          </a:p>
          <a:p>
            <a:pPr marL="0" indent="0" algn="ctr">
              <a:buNone/>
            </a:pPr>
            <a:r>
              <a:rPr lang="fr-FR" dirty="0" err="1"/>
              <a:t>Zalo</a:t>
            </a:r>
            <a:r>
              <a:rPr lang="fr-FR" dirty="0"/>
              <a:t>: 090102182</a:t>
            </a:r>
          </a:p>
          <a:p>
            <a:endParaRPr lang="en-US" dirty="0"/>
          </a:p>
        </p:txBody>
      </p:sp>
    </p:spTree>
    <p:extLst>
      <p:ext uri="{BB962C8B-B14F-4D97-AF65-F5344CB8AC3E}">
        <p14:creationId xmlns:p14="http://schemas.microsoft.com/office/powerpoint/2010/main" val="2019476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838200" y="365125"/>
            <a:ext cx="10515600" cy="974845"/>
          </a:xfrm>
        </p:spPr>
        <p:txBody>
          <a:bodyPr>
            <a:normAutofit/>
          </a:bodyPr>
          <a:lstStyle/>
          <a:p>
            <a:r>
              <a:rPr lang="en-GB" sz="4000" b="1" dirty="0">
                <a:solidFill>
                  <a:srgbClr val="7030A0"/>
                </a:solidFill>
              </a:rPr>
              <a:t>Somatic and Germline Structural Variants (SVs)</a:t>
            </a:r>
            <a:endParaRPr lang="en-US" sz="4000" b="1" dirty="0">
              <a:solidFill>
                <a:srgbClr val="7030A0"/>
              </a:solidFill>
            </a:endParaRPr>
          </a:p>
        </p:txBody>
      </p:sp>
      <p:pic>
        <p:nvPicPr>
          <p:cNvPr id="5" name="Content Placeholder 4">
            <a:extLst>
              <a:ext uri="{FF2B5EF4-FFF2-40B4-BE49-F238E27FC236}">
                <a16:creationId xmlns:a16="http://schemas.microsoft.com/office/drawing/2014/main" id="{09332484-D300-F754-D6C5-157BC7C93FEC}"/>
              </a:ext>
            </a:extLst>
          </p:cNvPr>
          <p:cNvPicPr>
            <a:picLocks noGrp="1" noChangeAspect="1"/>
          </p:cNvPicPr>
          <p:nvPr>
            <p:ph idx="1"/>
          </p:nvPr>
        </p:nvPicPr>
        <p:blipFill>
          <a:blip r:embed="rId2"/>
          <a:stretch>
            <a:fillRect/>
          </a:stretch>
        </p:blipFill>
        <p:spPr>
          <a:xfrm>
            <a:off x="2001329" y="1417480"/>
            <a:ext cx="7861263" cy="4948874"/>
          </a:xfrm>
        </p:spPr>
      </p:pic>
    </p:spTree>
    <p:extLst>
      <p:ext uri="{BB962C8B-B14F-4D97-AF65-F5344CB8AC3E}">
        <p14:creationId xmlns:p14="http://schemas.microsoft.com/office/powerpoint/2010/main" val="3504263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534837" y="365125"/>
            <a:ext cx="11237343" cy="974845"/>
          </a:xfrm>
        </p:spPr>
        <p:txBody>
          <a:bodyPr>
            <a:noAutofit/>
          </a:bodyPr>
          <a:lstStyle/>
          <a:p>
            <a:r>
              <a:rPr lang="en-GB" sz="3600" b="1" dirty="0">
                <a:solidFill>
                  <a:srgbClr val="7030A0"/>
                </a:solidFill>
              </a:rPr>
              <a:t>Cancers harbour a wide Range of Chromosome Aberrations</a:t>
            </a:r>
            <a:endParaRPr lang="en-US" sz="3600" b="1" dirty="0">
              <a:solidFill>
                <a:srgbClr val="7030A0"/>
              </a:solidFill>
            </a:endParaRPr>
          </a:p>
        </p:txBody>
      </p:sp>
      <p:pic>
        <p:nvPicPr>
          <p:cNvPr id="7" name="Content Placeholder 6">
            <a:extLst>
              <a:ext uri="{FF2B5EF4-FFF2-40B4-BE49-F238E27FC236}">
                <a16:creationId xmlns:a16="http://schemas.microsoft.com/office/drawing/2014/main" id="{2FDC9621-DA1B-2C6E-1DA0-CF862F13D53F}"/>
              </a:ext>
            </a:extLst>
          </p:cNvPr>
          <p:cNvPicPr>
            <a:picLocks noGrp="1" noChangeAspect="1"/>
          </p:cNvPicPr>
          <p:nvPr>
            <p:ph idx="1"/>
          </p:nvPr>
        </p:nvPicPr>
        <p:blipFill>
          <a:blip r:embed="rId2"/>
          <a:stretch>
            <a:fillRect/>
          </a:stretch>
        </p:blipFill>
        <p:spPr>
          <a:xfrm>
            <a:off x="148207" y="1846809"/>
            <a:ext cx="11895585" cy="3599333"/>
          </a:xfrm>
        </p:spPr>
      </p:pic>
      <p:sp>
        <p:nvSpPr>
          <p:cNvPr id="9" name="TextBox 8">
            <a:extLst>
              <a:ext uri="{FF2B5EF4-FFF2-40B4-BE49-F238E27FC236}">
                <a16:creationId xmlns:a16="http://schemas.microsoft.com/office/drawing/2014/main" id="{C20986B5-7FFD-CC41-1551-9BA12F43B35C}"/>
              </a:ext>
            </a:extLst>
          </p:cNvPr>
          <p:cNvSpPr txBox="1"/>
          <p:nvPr/>
        </p:nvSpPr>
        <p:spPr>
          <a:xfrm>
            <a:off x="799380" y="6308209"/>
            <a:ext cx="9897374" cy="369332"/>
          </a:xfrm>
          <a:prstGeom prst="rect">
            <a:avLst/>
          </a:prstGeom>
          <a:noFill/>
        </p:spPr>
        <p:txBody>
          <a:bodyPr wrap="square">
            <a:spAutoFit/>
          </a:bodyPr>
          <a:lstStyle/>
          <a:p>
            <a:r>
              <a:rPr lang="en-US" dirty="0"/>
              <a:t>Chromosome aberrations in solid tumors. Albertson et al., Nat Genet. 2003 Aug;34(4):369-76.</a:t>
            </a:r>
          </a:p>
        </p:txBody>
      </p:sp>
    </p:spTree>
    <p:extLst>
      <p:ext uri="{BB962C8B-B14F-4D97-AF65-F5344CB8AC3E}">
        <p14:creationId xmlns:p14="http://schemas.microsoft.com/office/powerpoint/2010/main" val="4779353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60CD029-DEFA-FE59-A6B2-C3ADC64B48BE}"/>
              </a:ext>
            </a:extLst>
          </p:cNvPr>
          <p:cNvSpPr>
            <a:spLocks noGrp="1"/>
          </p:cNvSpPr>
          <p:nvPr>
            <p:ph idx="1"/>
          </p:nvPr>
        </p:nvSpPr>
        <p:spPr>
          <a:xfrm>
            <a:off x="1339970" y="2145101"/>
            <a:ext cx="10013830" cy="4031861"/>
          </a:xfrm>
        </p:spPr>
        <p:txBody>
          <a:bodyPr>
            <a:normAutofit/>
          </a:bodyPr>
          <a:lstStyle/>
          <a:p>
            <a:pPr>
              <a:buFont typeface="Wingdings" panose="05000000000000000000" pitchFamily="2" charset="2"/>
              <a:buChar char="Ø"/>
            </a:pPr>
            <a:r>
              <a:rPr lang="en-US" sz="4800" dirty="0">
                <a:solidFill>
                  <a:srgbClr val="7030A0"/>
                </a:solidFill>
              </a:rPr>
              <a:t>Structural Variants (SVs)</a:t>
            </a:r>
          </a:p>
        </p:txBody>
      </p:sp>
    </p:spTree>
    <p:extLst>
      <p:ext uri="{BB962C8B-B14F-4D97-AF65-F5344CB8AC3E}">
        <p14:creationId xmlns:p14="http://schemas.microsoft.com/office/powerpoint/2010/main" val="3505467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534837" y="365125"/>
            <a:ext cx="11237343" cy="974845"/>
          </a:xfrm>
        </p:spPr>
        <p:txBody>
          <a:bodyPr>
            <a:noAutofit/>
          </a:bodyPr>
          <a:lstStyle/>
          <a:p>
            <a:r>
              <a:rPr lang="en-GB" sz="3600" b="1" dirty="0">
                <a:solidFill>
                  <a:srgbClr val="7030A0"/>
                </a:solidFill>
              </a:rPr>
              <a:t>Single-End vs Paired-End Sequencing</a:t>
            </a:r>
            <a:endParaRPr lang="en-US" sz="3600" b="1" dirty="0">
              <a:solidFill>
                <a:srgbClr val="7030A0"/>
              </a:solidFill>
            </a:endParaRPr>
          </a:p>
        </p:txBody>
      </p:sp>
      <p:sp>
        <p:nvSpPr>
          <p:cNvPr id="9" name="TextBox 8">
            <a:extLst>
              <a:ext uri="{FF2B5EF4-FFF2-40B4-BE49-F238E27FC236}">
                <a16:creationId xmlns:a16="http://schemas.microsoft.com/office/drawing/2014/main" id="{C20986B5-7FFD-CC41-1551-9BA12F43B35C}"/>
              </a:ext>
            </a:extLst>
          </p:cNvPr>
          <p:cNvSpPr txBox="1"/>
          <p:nvPr/>
        </p:nvSpPr>
        <p:spPr>
          <a:xfrm>
            <a:off x="799380" y="6308209"/>
            <a:ext cx="9897374" cy="369332"/>
          </a:xfrm>
          <a:prstGeom prst="rect">
            <a:avLst/>
          </a:prstGeom>
          <a:noFill/>
        </p:spPr>
        <p:txBody>
          <a:bodyPr wrap="square">
            <a:spAutoFit/>
          </a:bodyPr>
          <a:lstStyle/>
          <a:p>
            <a:r>
              <a:rPr lang="en-GB" b="0" i="0" u="sng" dirty="0">
                <a:solidFill>
                  <a:srgbClr val="0063C3"/>
                </a:solidFill>
                <a:effectLst/>
                <a:latin typeface="biosans_regular"/>
                <a:hlinkClick r:id="rId2"/>
              </a:rPr>
              <a:t>Image</a:t>
            </a:r>
            <a:r>
              <a:rPr lang="en-GB" b="0" i="0" dirty="0">
                <a:solidFill>
                  <a:srgbClr val="333333"/>
                </a:solidFill>
                <a:effectLst/>
                <a:latin typeface="biosans_regular"/>
              </a:rPr>
              <a:t> by </a:t>
            </a:r>
            <a:r>
              <a:rPr lang="en-GB" b="0" i="0" u="sng" dirty="0">
                <a:solidFill>
                  <a:srgbClr val="0063C3"/>
                </a:solidFill>
                <a:effectLst/>
                <a:latin typeface="biosans_regular"/>
                <a:hlinkClick r:id="rId3"/>
              </a:rPr>
              <a:t>Genome Research Ltd</a:t>
            </a:r>
            <a:endParaRPr lang="en-US" dirty="0"/>
          </a:p>
        </p:txBody>
      </p:sp>
      <p:pic>
        <p:nvPicPr>
          <p:cNvPr id="1026" name="Picture 2" descr="Illustration showing the difference between single and paired-end reads. Image credit: Genome Research Limited">
            <a:extLst>
              <a:ext uri="{FF2B5EF4-FFF2-40B4-BE49-F238E27FC236}">
                <a16:creationId xmlns:a16="http://schemas.microsoft.com/office/drawing/2014/main" id="{D50A49E2-2B1A-75EF-48A1-34D66E248148}"/>
              </a:ext>
            </a:extLst>
          </p:cNvPr>
          <p:cNvPicPr>
            <a:picLocks noGrp="1" noChangeAspect="1" noChangeArrowheads="1"/>
          </p:cNvPicPr>
          <p:nvPr>
            <p:ph idx="1"/>
          </p:nvPr>
        </p:nvPicPr>
        <p:blipFill rotWithShape="1">
          <a:blip r:embed="rId4">
            <a:extLst>
              <a:ext uri="{28A0092B-C50C-407E-A947-70E740481C1C}">
                <a14:useLocalDpi xmlns:a14="http://schemas.microsoft.com/office/drawing/2010/main" val="0"/>
              </a:ext>
            </a:extLst>
          </a:blip>
          <a:srcRect b="63152"/>
          <a:stretch/>
        </p:blipFill>
        <p:spPr bwMode="auto">
          <a:xfrm>
            <a:off x="299051" y="1578501"/>
            <a:ext cx="5279367" cy="232063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llustration showing the difference between single and paired-end reads. Image credit: Genome Research Limited">
            <a:extLst>
              <a:ext uri="{FF2B5EF4-FFF2-40B4-BE49-F238E27FC236}">
                <a16:creationId xmlns:a16="http://schemas.microsoft.com/office/drawing/2014/main" id="{B0B2E29E-EE5E-0298-1D85-9AB67208A1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2599"/>
          <a:stretch/>
        </p:blipFill>
        <p:spPr bwMode="auto">
          <a:xfrm>
            <a:off x="5801292" y="1578501"/>
            <a:ext cx="6126163" cy="39365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99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575094" y="66077"/>
            <a:ext cx="11237343" cy="698800"/>
          </a:xfrm>
        </p:spPr>
        <p:txBody>
          <a:bodyPr>
            <a:noAutofit/>
          </a:bodyPr>
          <a:lstStyle/>
          <a:p>
            <a:r>
              <a:rPr lang="en-GB" sz="3600" b="1" dirty="0">
                <a:solidFill>
                  <a:srgbClr val="7030A0"/>
                </a:solidFill>
              </a:rPr>
              <a:t>Paired-End Sequencing</a:t>
            </a:r>
            <a:endParaRPr lang="en-US" sz="3600" b="1" dirty="0">
              <a:solidFill>
                <a:srgbClr val="7030A0"/>
              </a:solidFill>
            </a:endParaRPr>
          </a:p>
        </p:txBody>
      </p:sp>
      <p:pic>
        <p:nvPicPr>
          <p:cNvPr id="6" name="Content Placeholder 5">
            <a:extLst>
              <a:ext uri="{FF2B5EF4-FFF2-40B4-BE49-F238E27FC236}">
                <a16:creationId xmlns:a16="http://schemas.microsoft.com/office/drawing/2014/main" id="{14FFBEB5-AD1F-AED1-1408-81E5B34F73F5}"/>
              </a:ext>
            </a:extLst>
          </p:cNvPr>
          <p:cNvPicPr>
            <a:picLocks noGrp="1" noChangeAspect="1"/>
          </p:cNvPicPr>
          <p:nvPr>
            <p:ph idx="1"/>
          </p:nvPr>
        </p:nvPicPr>
        <p:blipFill>
          <a:blip r:embed="rId2"/>
          <a:stretch>
            <a:fillRect/>
          </a:stretch>
        </p:blipFill>
        <p:spPr>
          <a:xfrm>
            <a:off x="213168" y="764877"/>
            <a:ext cx="11685149" cy="3196880"/>
          </a:xfrm>
        </p:spPr>
      </p:pic>
      <p:pic>
        <p:nvPicPr>
          <p:cNvPr id="2050" name="Picture 2" descr="enter image description here">
            <a:extLst>
              <a:ext uri="{FF2B5EF4-FFF2-40B4-BE49-F238E27FC236}">
                <a16:creationId xmlns:a16="http://schemas.microsoft.com/office/drawing/2014/main" id="{12152DDC-4D63-09E9-A385-82D328C668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6266" y="4383723"/>
            <a:ext cx="6079467" cy="20776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591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RNA-seq library fragmentation and size selection strategies that influence interpretation and analysis.&#10;RNA-seq library construction may involve both fragmentation and size selection. These procedures may be modified according to the integrity and amount of starting total RNA. The distributions of RNA molecule sizes are depicted for input total RNA and at various stages during the process of RNA/cDNA fragmentation and size selection. Commonly used methods for fragmentation and size selection are depicted along with the expected output of a quality-control assay at each stage (in the form of a capillary electrophoresis trace). Note that in the final library, it is typical that the majority of RNAs below a certain size (typically &lt;150–200 bp) are underrepresented. Refer to S3 Table and S7 Table for more details on many of the concepts depicted in this figure.">
            <a:extLst>
              <a:ext uri="{FF2B5EF4-FFF2-40B4-BE49-F238E27FC236}">
                <a16:creationId xmlns:a16="http://schemas.microsoft.com/office/drawing/2014/main" id="{7179963A-AF65-99F7-1DAC-101E3AE9C7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2306" y="313832"/>
            <a:ext cx="7392841" cy="644542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A9CD1B2-F067-0CE3-9DF1-6971E36A42BD}"/>
              </a:ext>
            </a:extLst>
          </p:cNvPr>
          <p:cNvSpPr>
            <a:spLocks noGrp="1"/>
          </p:cNvSpPr>
          <p:nvPr>
            <p:ph type="title"/>
          </p:nvPr>
        </p:nvSpPr>
        <p:spPr>
          <a:xfrm>
            <a:off x="540588" y="405383"/>
            <a:ext cx="11237343" cy="698800"/>
          </a:xfrm>
        </p:spPr>
        <p:txBody>
          <a:bodyPr>
            <a:noAutofit/>
          </a:bodyPr>
          <a:lstStyle/>
          <a:p>
            <a:r>
              <a:rPr lang="en-GB" sz="3600" b="1" dirty="0">
                <a:solidFill>
                  <a:srgbClr val="7030A0"/>
                </a:solidFill>
              </a:rPr>
              <a:t>Fragment Size Selection</a:t>
            </a:r>
            <a:endParaRPr lang="en-US" sz="3600" b="1" dirty="0">
              <a:solidFill>
                <a:srgbClr val="7030A0"/>
              </a:solidFill>
            </a:endParaRPr>
          </a:p>
        </p:txBody>
      </p:sp>
      <p:sp>
        <p:nvSpPr>
          <p:cNvPr id="9" name="TextBox 8">
            <a:extLst>
              <a:ext uri="{FF2B5EF4-FFF2-40B4-BE49-F238E27FC236}">
                <a16:creationId xmlns:a16="http://schemas.microsoft.com/office/drawing/2014/main" id="{C20986B5-7FFD-CC41-1551-9BA12F43B35C}"/>
              </a:ext>
            </a:extLst>
          </p:cNvPr>
          <p:cNvSpPr txBox="1"/>
          <p:nvPr/>
        </p:nvSpPr>
        <p:spPr>
          <a:xfrm>
            <a:off x="799380" y="6308209"/>
            <a:ext cx="9897374" cy="369332"/>
          </a:xfrm>
          <a:prstGeom prst="rect">
            <a:avLst/>
          </a:prstGeom>
          <a:noFill/>
        </p:spPr>
        <p:txBody>
          <a:bodyPr wrap="square">
            <a:spAutoFit/>
          </a:bodyPr>
          <a:lstStyle/>
          <a:p>
            <a:r>
              <a:rPr lang="en-US" dirty="0"/>
              <a:t>10.1371/journal.pcbi.1004393</a:t>
            </a:r>
          </a:p>
        </p:txBody>
      </p:sp>
    </p:spTree>
    <p:extLst>
      <p:ext uri="{BB962C8B-B14F-4D97-AF65-F5344CB8AC3E}">
        <p14:creationId xmlns:p14="http://schemas.microsoft.com/office/powerpoint/2010/main" val="3260994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285</TotalTime>
  <Words>442</Words>
  <Application>Microsoft Office PowerPoint</Application>
  <PresentationFormat>Widescreen</PresentationFormat>
  <Paragraphs>61</Paragraphs>
  <Slides>33</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33</vt:i4>
      </vt:variant>
    </vt:vector>
  </HeadingPairs>
  <TitlesOfParts>
    <vt:vector size="39" baseType="lpstr">
      <vt:lpstr>Arial</vt:lpstr>
      <vt:lpstr>biosans_regular</vt:lpstr>
      <vt:lpstr>Calibri</vt:lpstr>
      <vt:lpstr>Calibri Light</vt:lpstr>
      <vt:lpstr>Wingdings</vt:lpstr>
      <vt:lpstr>Office Theme</vt:lpstr>
      <vt:lpstr>Structural Variants (SVs) and Copy Number Variants (CNVs) using short-read  May 4 2025 Slide adapted from Dr. Tobias Rausch - EMBL</vt:lpstr>
      <vt:lpstr>PowerPoint Presentation</vt:lpstr>
      <vt:lpstr>PowerPoint Presentation</vt:lpstr>
      <vt:lpstr>Somatic and Germline Structural Variants (SVs)</vt:lpstr>
      <vt:lpstr>Cancers harbour a wide Range of Chromosome Aberrations</vt:lpstr>
      <vt:lpstr>PowerPoint Presentation</vt:lpstr>
      <vt:lpstr>Single-End vs Paired-End Sequencing</vt:lpstr>
      <vt:lpstr>Paired-End Sequencing</vt:lpstr>
      <vt:lpstr>Fragment Size Selection</vt:lpstr>
      <vt:lpstr>Paired-End Libraries</vt:lpstr>
      <vt:lpstr>SV Discovery Approaches</vt:lpstr>
      <vt:lpstr>Read Pairs for detection of SVs</vt:lpstr>
      <vt:lpstr>Read Pairs for detection of SVs</vt:lpstr>
      <vt:lpstr>Read Split for detection of SVs</vt:lpstr>
      <vt:lpstr>Read Depth for detection of SVs</vt:lpstr>
      <vt:lpstr>Denovo Assembly for detection of SVs</vt:lpstr>
      <vt:lpstr>PowerPoint Presentation</vt:lpstr>
      <vt:lpstr>Methods for detection of SVs: CNV size vs Breakpoint Accuracy</vt:lpstr>
      <vt:lpstr>PowerPoint Presentation</vt:lpstr>
      <vt:lpstr>Human karyotype: Normal vs Cancer</vt:lpstr>
      <vt:lpstr>CNV detection: Normal vs Cancer</vt:lpstr>
      <vt:lpstr>CNV detection: Normal vs Cancer</vt:lpstr>
      <vt:lpstr>CNV detection technologies</vt:lpstr>
      <vt:lpstr>Tumor / Normal Read-Depth Ratio</vt:lpstr>
      <vt:lpstr>Copy Number Variants (CNVs)</vt:lpstr>
      <vt:lpstr>Copy Number Variants (CNVs)</vt:lpstr>
      <vt:lpstr>Copy Number Variants (CNVs)</vt:lpstr>
      <vt:lpstr>PowerPoint Presentation</vt:lpstr>
      <vt:lpstr>PowerPoint Presentation</vt:lpstr>
      <vt:lpstr>Somatic DNA alterations</vt:lpstr>
      <vt:lpstr>Chromothripsis</vt:lpstr>
      <vt:lpstr>Pacbio vs ONT</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Structural Variants (SV) and  Copy Number Variants (CNV)</dc:title>
  <dc:creator>Luu Loi</dc:creator>
  <cp:lastModifiedBy>Luu Loi</cp:lastModifiedBy>
  <cp:revision>42</cp:revision>
  <dcterms:created xsi:type="dcterms:W3CDTF">2025-05-04T11:43:14Z</dcterms:created>
  <dcterms:modified xsi:type="dcterms:W3CDTF">2025-05-05T02:34:02Z</dcterms:modified>
</cp:coreProperties>
</file>